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57" r:id="rId17"/>
    <p:sldId id="280" r:id="rId18"/>
    <p:sldId id="281" r:id="rId19"/>
    <p:sldId id="282" r:id="rId20"/>
    <p:sldId id="283" r:id="rId21"/>
    <p:sldId id="284" r:id="rId22"/>
    <p:sldId id="285" r:id="rId23"/>
    <p:sldId id="260" r:id="rId24"/>
    <p:sldId id="259" r:id="rId25"/>
    <p:sldId id="261" r:id="rId26"/>
    <p:sldId id="262" r:id="rId27"/>
    <p:sldId id="263" r:id="rId28"/>
    <p:sldId id="264" r:id="rId29"/>
    <p:sldId id="26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EE90CA-2F67-4E38-8131-961ECD9310FA}" type="datetimeFigureOut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FA41D-0271-427C-9AEE-D62AAEB78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5B2D-7BA2-4D49-81E2-F4A0673D42E1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C8B88-6EBE-45CA-B6CA-90F159BFCA22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71CB-258D-4DDA-AF12-A1AAAD884BEC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DE6F7-2EE5-48ED-90AA-D53054E7558A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31D4-98BF-4A0D-B4ED-804CE877A2D4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E3A19-7E69-4D87-9E34-27EEE4D08463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D70D8-F320-431C-8F90-972D2C8FA508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13C2-4581-4A8B-99BA-8EA85D44045A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D3AC7-7C35-45A1-9C52-121A0EF1966E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58A3-FA79-4765-8B0C-A99F6092C905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2B58-C430-4A3F-AB5E-A843AFA3B9EF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D09E-2CED-41C8-9078-FB5BD70D1891}" type="datetime1">
              <a:rPr lang="ru-RU" smtClean="0"/>
              <a:pPr/>
              <a:t>26.04.2016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МГУ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0E5A-0641-4D06-B0DF-AE4A33E86F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Управление информационной безопасности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Методы безопасности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Разделение обязанностей (полномочий и ответственности)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Способ минимизации риска нештатного использования систем вследствие ошибочных или злонамеренных действий пользователей</a:t>
            </a:r>
          </a:p>
          <a:p>
            <a:r>
              <a:rPr lang="ru-RU" dirty="0" smtClean="0"/>
              <a:t>Принцип разграничения обязанностей в отношении функций управления и областей ответственности как способ уменьшения неавторизованной модификации или неправильного использования информации или </a:t>
            </a:r>
            <a:r>
              <a:rPr lang="ru-RU" dirty="0" smtClean="0"/>
              <a:t>сервисов (расщепление полномочий по доступу к сигналу, данным и информации).</a:t>
            </a:r>
            <a:endParaRPr lang="ru-RU" dirty="0" smtClean="0"/>
          </a:p>
          <a:p>
            <a:r>
              <a:rPr lang="ru-RU" dirty="0" smtClean="0"/>
              <a:t>Необходимо, чтобы сотрудник не мог совершить злоупотребления в области своей единоличной ответственности не будучи обнаруженным. </a:t>
            </a:r>
          </a:p>
          <a:p>
            <a:r>
              <a:rPr lang="ru-RU" dirty="0" smtClean="0"/>
              <a:t>Инициирование события должно быть отделено от его авторизации</a:t>
            </a:r>
          </a:p>
          <a:p>
            <a:r>
              <a:rPr lang="ru-RU" dirty="0" smtClean="0"/>
              <a:t>Необходимо внедрять </a:t>
            </a:r>
            <a:r>
              <a:rPr lang="ru-RU" dirty="0" smtClean="0"/>
              <a:t>мероприятия </a:t>
            </a:r>
            <a:r>
              <a:rPr lang="ru-RU" dirty="0" smtClean="0"/>
              <a:t>по управлению информационной безопасностью:</a:t>
            </a:r>
          </a:p>
          <a:p>
            <a:pPr lvl="1"/>
            <a:r>
              <a:rPr lang="ru-RU" dirty="0" smtClean="0"/>
              <a:t>разделение полномочий в отношении видов деятельности, которые создают возможность сговора для осуществления инцидента;</a:t>
            </a:r>
          </a:p>
          <a:p>
            <a:pPr lvl="1"/>
            <a:r>
              <a:rPr lang="ru-RU" dirty="0" smtClean="0"/>
              <a:t>при наличии опасности сговора мероприятия должны быть реализованы так, чтобы в осуществлении операции участвовали два или более лица для снижения возможности сохранения тайны сговора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Эффективность мониторинга поведения субъекта доступа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3768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Многие авторы усматривают в этом инструменте единственно действенное и в то же время решающее все проблемы средство от внутренних угроз</a:t>
            </a:r>
          </a:p>
          <a:p>
            <a:r>
              <a:rPr lang="ru-RU" dirty="0" smtClean="0"/>
              <a:t>Очевидно, что в большинстве случаев результаты такого мониторинга представляют несомненный интерес и материал для анализа</a:t>
            </a:r>
          </a:p>
          <a:p>
            <a:r>
              <a:rPr lang="ru-RU" dirty="0" smtClean="0"/>
              <a:t>Если ситуации мониторинга идентифицируются теми же аспектами, которыми определяются права доступа, мониторинг абсолютно </a:t>
            </a:r>
            <a:r>
              <a:rPr lang="ru-RU" dirty="0" err="1" smtClean="0"/>
              <a:t>бессмысленен</a:t>
            </a:r>
            <a:r>
              <a:rPr lang="ru-RU" dirty="0" smtClean="0"/>
              <a:t> для выявления внутренних угроз (фиксируются те ситуации, которые были определены как разрешенные, и мы наблюдаем, как субъект действует строго в пределах дозволенного). </a:t>
            </a:r>
          </a:p>
          <a:p>
            <a:r>
              <a:rPr lang="ru-RU" dirty="0" smtClean="0"/>
              <a:t>Если какая-то ситуация воспринимается как нарушение, возникнет вопрос – почему не был запрещен соответствующий доступ</a:t>
            </a:r>
          </a:p>
          <a:p>
            <a:r>
              <a:rPr lang="ru-RU" dirty="0" smtClean="0"/>
              <a:t>Единственной пользой от такого мониторинга может быть фиксация неудачных попыток осуществить превышение полномочий.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Расширенный мониторинг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Новое качество мониторинга появляется, когда в результате дефицита аспектов политика интерпретирована в обедненном виде, а средства мониторинга возвращают возможность идентифицировать ситуации по недостающим аспектам, т.е. когда состав аспектов мониторинга шире, чем состав аспектов идентификации роли в политике</a:t>
            </a:r>
          </a:p>
          <a:p>
            <a:r>
              <a:rPr lang="ru-RU" dirty="0" smtClean="0"/>
              <a:t>В этом случае мониторинг как бы добавляет новые измерения в пространство «ограничений-разрешений», и ситуации, раньше неразличимые в своих «плоских» проекциях и, поэтому одинаково квалифицируемые, теперь разнятся «в объеме» и позволяют дифференцировать их.</a:t>
            </a:r>
          </a:p>
          <a:p>
            <a:r>
              <a:rPr lang="ru-RU" dirty="0" smtClean="0"/>
              <a:t>Такой мониторинг является эффективным средством защиты потому, что он хоть и апостериорно, но компенсирует факторы рассматриваемого типа</a:t>
            </a:r>
          </a:p>
          <a:p>
            <a:r>
              <a:rPr lang="ru-RU" dirty="0" smtClean="0"/>
              <a:t>Однако же не снимается вопрос – а не будет ли правильнее обогатить состав параметров, которые влияют на предоставление полномочий?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/>
              <a:t>Персонификация защиты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11238" y="1176338"/>
            <a:ext cx="7751762" cy="5072062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ru-RU" dirty="0"/>
              <a:t>Потенциальные нарушители известны персонально.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ru-RU" dirty="0"/>
              <a:t>Потенциальных нарушителей не надо «моделировать» – их можно непосредственно изучать и оценивать.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ru-RU" dirty="0"/>
              <a:t>Результат оценки персонала – характеристики его лояльности – используется для формирования политик безопасности.</a:t>
            </a:r>
          </a:p>
          <a:p>
            <a:pPr marL="533400" indent="-533400">
              <a:buSzTx/>
              <a:buFont typeface="Wingdings" pitchFamily="2" charset="2"/>
              <a:buAutoNum type="arabicPeriod"/>
            </a:pPr>
            <a:r>
              <a:rPr lang="ru-RU" dirty="0"/>
              <a:t>Политики безопасности меняются, их реализация становится персонифицированной.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2400" dirty="0"/>
              <a:t>Плоское пространство решений для защиты от внешних угроз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0" y="1785926"/>
            <a:ext cx="2895600" cy="403702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b="1" dirty="0"/>
              <a:t>Модель</a:t>
            </a:r>
            <a:endParaRPr lang="en-US" b="1" dirty="0"/>
          </a:p>
          <a:p>
            <a:pPr>
              <a:buFont typeface="Wingdings" pitchFamily="2" charset="2"/>
              <a:buNone/>
            </a:pPr>
            <a:r>
              <a:rPr lang="ru-RU" b="1" dirty="0"/>
              <a:t>нарушителя:</a:t>
            </a:r>
            <a:endParaRPr lang="en-US" b="1" dirty="0"/>
          </a:p>
          <a:p>
            <a:pPr>
              <a:spcBef>
                <a:spcPct val="50000"/>
              </a:spcBef>
            </a:pPr>
            <a:r>
              <a:rPr lang="ru-RU" sz="2400" dirty="0"/>
              <a:t>Относительная дискретность и «грубость»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ru-RU" sz="2400" dirty="0"/>
              <a:t>Сильная корреляция с критичностью ресурса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400800" y="1905000"/>
            <a:ext cx="2362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 eaLnBrk="1" hangingPunct="1"/>
            <a:endParaRPr lang="ru-RU" b="1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990600" y="1219200"/>
            <a:ext cx="4876800" cy="39624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62000" y="1447800"/>
            <a:ext cx="4876800" cy="39624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57200" y="1676400"/>
            <a:ext cx="4876800" cy="39624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914400" y="23622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62000" y="49530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1524000" y="2819400"/>
            <a:ext cx="2286000" cy="1676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276600" y="4953000"/>
            <a:ext cx="1981200" cy="64135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/>
              <a:t>Критичность</a:t>
            </a:r>
            <a:br>
              <a:rPr lang="ru-RU"/>
            </a:br>
            <a:r>
              <a:rPr lang="ru-RU"/>
              <a:t>ресурса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7200" y="1676400"/>
            <a:ext cx="2362200" cy="64135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/>
              <a:t>Методы и средства защиты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066800" y="2362200"/>
            <a:ext cx="1905000" cy="42068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>
                <a:solidFill>
                  <a:schemeClr val="accent2"/>
                </a:solidFill>
              </a:rPr>
              <a:t>Безопасно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352800" y="4495800"/>
            <a:ext cx="1600200" cy="42068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>
                <a:solidFill>
                  <a:srgbClr val="FF3300"/>
                </a:solidFill>
              </a:rPr>
              <a:t>Опасно</a:t>
            </a: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2400" dirty="0"/>
              <a:t>Пространство решений для защиты от внутренних угроз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629400" y="1295400"/>
            <a:ext cx="236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ru-RU" sz="2600" b="1"/>
              <a:t>Главное отличие – появилась новая сущность: субъект и его характери-стика – лояльность</a:t>
            </a:r>
            <a:endParaRPr lang="ru-RU" b="1"/>
          </a:p>
        </p:txBody>
      </p:sp>
      <p:pic>
        <p:nvPicPr>
          <p:cNvPr id="12294" name="Picture 6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142984"/>
            <a:ext cx="4492625" cy="4592638"/>
          </a:xfrm>
          <a:prstGeom prst="rect">
            <a:avLst/>
          </a:prstGeom>
          <a:noFill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7158" y="2357430"/>
            <a:ext cx="1905000" cy="102393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accent2"/>
                </a:solidFill>
              </a:rPr>
              <a:t>Очень хорошо</a:t>
            </a:r>
          </a:p>
          <a:p>
            <a:pPr>
              <a:lnSpc>
                <a:spcPct val="90000"/>
              </a:lnSpc>
            </a:pPr>
            <a:r>
              <a:rPr lang="ru-RU" b="1" dirty="0">
                <a:solidFill>
                  <a:schemeClr val="accent2"/>
                </a:solidFill>
              </a:rPr>
              <a:t>(безопасно)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000628" y="2819400"/>
            <a:ext cx="1323972" cy="102393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FF3300"/>
                </a:solidFill>
              </a:rPr>
              <a:t>Очень плохо </a:t>
            </a:r>
            <a:r>
              <a:rPr lang="ru-RU" b="1" dirty="0">
                <a:solidFill>
                  <a:srgbClr val="FF3300"/>
                </a:solidFill>
              </a:rPr>
              <a:t>(опасно)</a:t>
            </a: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1752600" y="2895600"/>
            <a:ext cx="381000" cy="381000"/>
          </a:xfrm>
          <a:prstGeom prst="ellipse">
            <a:avLst/>
          </a:prstGeom>
          <a:solidFill>
            <a:schemeClr val="accent2"/>
          </a:solidFill>
          <a:ln w="762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Oval 10"/>
          <p:cNvSpPr>
            <a:spLocks noChangeArrowheads="1"/>
          </p:cNvSpPr>
          <p:nvPr/>
        </p:nvSpPr>
        <p:spPr bwMode="auto">
          <a:xfrm>
            <a:off x="4648200" y="3886200"/>
            <a:ext cx="381000" cy="381000"/>
          </a:xfrm>
          <a:prstGeom prst="ellipse">
            <a:avLst/>
          </a:prstGeom>
          <a:solidFill>
            <a:srgbClr val="FF3300"/>
          </a:solidFill>
          <a:ln w="762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714876" y="4286256"/>
            <a:ext cx="1981200" cy="5873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1800" dirty="0"/>
              <a:t>Критичность</a:t>
            </a:r>
            <a:br>
              <a:rPr lang="ru-RU" sz="1800" dirty="0"/>
            </a:br>
            <a:r>
              <a:rPr lang="ru-RU" sz="1800" dirty="0"/>
              <a:t>ресурса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28596" y="1000108"/>
            <a:ext cx="1905000" cy="83502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1800" dirty="0"/>
              <a:t>Методы и средства защиты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00232" y="5257800"/>
            <a:ext cx="2000264" cy="5873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800" dirty="0"/>
              <a:t>Лояльность</a:t>
            </a:r>
            <a:br>
              <a:rPr lang="ru-RU" sz="1800" dirty="0"/>
            </a:br>
            <a:r>
              <a:rPr lang="ru-RU" sz="1800" dirty="0"/>
              <a:t>персонала</a:t>
            </a: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/>
              <a:t>Лояльность персонала и политики безопасности</a:t>
            </a:r>
          </a:p>
        </p:txBody>
      </p:sp>
      <p:pic>
        <p:nvPicPr>
          <p:cNvPr id="14341" name="Picture 5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142984"/>
            <a:ext cx="6700838" cy="5073666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23" name="Object 91"/>
          <p:cNvGraphicFramePr>
            <a:graphicFrameLocks noChangeAspect="1"/>
          </p:cNvGraphicFramePr>
          <p:nvPr/>
        </p:nvGraphicFramePr>
        <p:xfrm>
          <a:off x="8229600" y="914400"/>
          <a:ext cx="758825" cy="1828800"/>
        </p:xfrm>
        <a:graphic>
          <a:graphicData uri="http://schemas.openxmlformats.org/presentationml/2006/ole">
            <p:oleObj spid="_x0000_s1026" name="CorelDRAW" r:id="rId3" imgW="1670040" imgH="3117600" progId="">
              <p:embed/>
            </p:oleObj>
          </a:graphicData>
        </a:graphic>
      </p:graphicFrame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274638"/>
            <a:ext cx="8472518" cy="439718"/>
          </a:xfrm>
        </p:spPr>
        <p:txBody>
          <a:bodyPr>
            <a:noAutofit/>
          </a:bodyPr>
          <a:lstStyle/>
          <a:p>
            <a:r>
              <a:rPr lang="ru-RU" sz="3600" dirty="0"/>
              <a:t>Общая программа </a:t>
            </a:r>
            <a:r>
              <a:rPr lang="ru-RU" sz="3600" dirty="0" smtClean="0"/>
              <a:t>персонификации</a:t>
            </a:r>
            <a:endParaRPr lang="ru-RU" sz="3600" dirty="0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04800" y="1066800"/>
            <a:ext cx="2743200" cy="1143000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04800" y="1066800"/>
            <a:ext cx="2692400" cy="10699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/>
              <a:t>Рационализация</a:t>
            </a:r>
            <a:br>
              <a:rPr lang="ru-RU" sz="1600"/>
            </a:br>
            <a:r>
              <a:rPr lang="ru-RU" sz="1600"/>
              <a:t>соотношения потребности</a:t>
            </a:r>
          </a:p>
          <a:p>
            <a:r>
              <a:rPr lang="ru-RU" sz="1600"/>
              <a:t>и возможности</a:t>
            </a:r>
            <a:br>
              <a:rPr lang="ru-RU" sz="1600"/>
            </a:br>
            <a:r>
              <a:rPr lang="ru-RU" sz="1600"/>
              <a:t>(сокращение «зазора»)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5486400" y="1066800"/>
            <a:ext cx="1828800" cy="1143000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491163" y="1066800"/>
            <a:ext cx="1776412" cy="10699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/>
              <a:t>Социально-</a:t>
            </a:r>
            <a:br>
              <a:rPr lang="ru-RU" sz="1600"/>
            </a:br>
            <a:r>
              <a:rPr lang="ru-RU" sz="1600"/>
              <a:t>психологическая</a:t>
            </a:r>
            <a:br>
              <a:rPr lang="ru-RU" sz="1600"/>
            </a:br>
            <a:r>
              <a:rPr lang="ru-RU" sz="1600"/>
              <a:t>идентификация</a:t>
            </a:r>
            <a:br>
              <a:rPr lang="ru-RU" sz="1600"/>
            </a:br>
            <a:r>
              <a:rPr lang="ru-RU" sz="1600"/>
              <a:t>персонала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 rot="-5400000">
            <a:off x="7944643" y="1504157"/>
            <a:ext cx="1255713" cy="5334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/>
              <a:t>Лояльные</a:t>
            </a:r>
            <a:br>
              <a:rPr lang="ru-RU" sz="1600"/>
            </a:br>
            <a:r>
              <a:rPr lang="ru-RU" sz="1600"/>
              <a:t>сотрудники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7315200" y="1600200"/>
            <a:ext cx="914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29200" y="2667000"/>
            <a:ext cx="533400" cy="533400"/>
          </a:xfrm>
          <a:prstGeom prst="rect">
            <a:avLst/>
          </a:prstGeom>
          <a:solidFill>
            <a:schemeClr val="hlink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867400" y="2667000"/>
            <a:ext cx="533400" cy="533400"/>
          </a:xfrm>
          <a:prstGeom prst="rect">
            <a:avLst/>
          </a:prstGeom>
          <a:solidFill>
            <a:schemeClr val="hlink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7086600" y="2667000"/>
            <a:ext cx="533400" cy="533400"/>
          </a:xfrm>
          <a:prstGeom prst="rect">
            <a:avLst/>
          </a:prstGeom>
          <a:solidFill>
            <a:schemeClr val="hlink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5334000" y="2286000"/>
            <a:ext cx="4572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H="1">
            <a:off x="6096000" y="2286000"/>
            <a:ext cx="1524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6934200" y="2286000"/>
            <a:ext cx="4572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124200" y="2609850"/>
            <a:ext cx="1781175" cy="75406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600"/>
              <a:t>«Опасные»</a:t>
            </a:r>
            <a:br>
              <a:rPr lang="ru-RU" sz="1600"/>
            </a:br>
            <a:r>
              <a:rPr lang="ru-RU" sz="1600"/>
              <a:t>психологические</a:t>
            </a:r>
            <a:br>
              <a:rPr lang="ru-RU" sz="1600"/>
            </a:br>
            <a:r>
              <a:rPr lang="ru-RU" sz="1600"/>
              <a:t>типы</a:t>
            </a:r>
          </a:p>
        </p:txBody>
      </p: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1066800" y="4343400"/>
            <a:ext cx="6096000" cy="838200"/>
          </a:xfrm>
          <a:prstGeom prst="ellipse">
            <a:avLst/>
          </a:prstGeom>
          <a:solidFill>
            <a:schemeClr val="accent1"/>
          </a:solidFill>
          <a:ln w="762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/>
              <a:t>ИТ-роли, функции и ресурсы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H="1">
            <a:off x="3962400" y="3276600"/>
            <a:ext cx="12954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6096000" y="3276600"/>
            <a:ext cx="6096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6934200" y="3276600"/>
            <a:ext cx="381000" cy="457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>
            <a:off x="1600200" y="2286000"/>
            <a:ext cx="1219200" cy="2057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3581400" y="3733800"/>
            <a:ext cx="838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4800600" y="3733800"/>
            <a:ext cx="838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6477000" y="3733800"/>
            <a:ext cx="838200" cy="457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7489825" y="3581400"/>
            <a:ext cx="1654175" cy="75406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sz="1600"/>
              <a:t>Гипотезы о</a:t>
            </a:r>
            <a:br>
              <a:rPr lang="ru-RU" sz="1600"/>
            </a:br>
            <a:r>
              <a:rPr lang="ru-RU" sz="1600"/>
              <a:t>потенциальных</a:t>
            </a:r>
            <a:br>
              <a:rPr lang="ru-RU" sz="1600"/>
            </a:br>
            <a:r>
              <a:rPr lang="ru-RU" sz="1600"/>
              <a:t>нарушителей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5715000" y="3657600"/>
            <a:ext cx="590550" cy="57943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…</a:t>
            </a:r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1676400" y="5257800"/>
            <a:ext cx="5029200" cy="457200"/>
          </a:xfrm>
          <a:prstGeom prst="rect">
            <a:avLst/>
          </a:prstGeom>
          <a:solidFill>
            <a:srgbClr val="FF3300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/>
              <a:t>Политики безопасности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1676400" y="5788025"/>
            <a:ext cx="5029200" cy="5365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2667000" y="5816600"/>
            <a:ext cx="3276600" cy="508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/>
              <a:t>Персонифицированные методы </a:t>
            </a:r>
            <a:br>
              <a:rPr lang="ru-RU" sz="1600"/>
            </a:br>
            <a:r>
              <a:rPr lang="ru-RU" sz="1600"/>
              <a:t>и средства защиты</a:t>
            </a:r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 flipH="1">
            <a:off x="1905000" y="4191000"/>
            <a:ext cx="21336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 flipH="1">
            <a:off x="4114800" y="4191000"/>
            <a:ext cx="11430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 flipH="1">
            <a:off x="6324600" y="4191000"/>
            <a:ext cx="6096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24" name="Text Box 92"/>
          <p:cNvSpPr txBox="1">
            <a:spLocks noChangeArrowheads="1"/>
          </p:cNvSpPr>
          <p:nvPr/>
        </p:nvSpPr>
        <p:spPr bwMode="auto">
          <a:xfrm>
            <a:off x="6477000" y="2667000"/>
            <a:ext cx="590550" cy="57943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/>
              <a:t>…</a:t>
            </a:r>
          </a:p>
        </p:txBody>
      </p:sp>
      <p:sp>
        <p:nvSpPr>
          <p:cNvPr id="18525" name="Line 93"/>
          <p:cNvSpPr>
            <a:spLocks noChangeShapeType="1"/>
          </p:cNvSpPr>
          <p:nvPr/>
        </p:nvSpPr>
        <p:spPr bwMode="auto">
          <a:xfrm flipH="1">
            <a:off x="5334000" y="3276600"/>
            <a:ext cx="68580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26" name="Line 94"/>
          <p:cNvSpPr>
            <a:spLocks noChangeShapeType="1"/>
          </p:cNvSpPr>
          <p:nvPr/>
        </p:nvSpPr>
        <p:spPr bwMode="auto">
          <a:xfrm>
            <a:off x="5257800" y="3276600"/>
            <a:ext cx="0" cy="3810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Нижний колонтитул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/>
              <a:t>Персональная сегментация сети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1238" y="1981200"/>
            <a:ext cx="7751762" cy="3841750"/>
          </a:xfrm>
        </p:spPr>
        <p:txBody>
          <a:bodyPr/>
          <a:lstStyle/>
          <a:p>
            <a:r>
              <a:rPr lang="ru-RU"/>
              <a:t>Минимизация избыточных сетевых возможностей</a:t>
            </a:r>
          </a:p>
          <a:p>
            <a:r>
              <a:rPr lang="ru-RU"/>
              <a:t>Эффективная локализация нарушений в пределах персональной зоны</a:t>
            </a:r>
          </a:p>
          <a:p>
            <a:r>
              <a:rPr lang="ru-RU"/>
              <a:t>Оперативное надежное реагирование (блокировка персональной зоны)</a:t>
            </a:r>
          </a:p>
          <a:p>
            <a:r>
              <a:rPr lang="ru-RU"/>
              <a:t>Использование «карантинных» решений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Внутренние угрозы: текущее положение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11238" y="1428736"/>
            <a:ext cx="7751762" cy="4667264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Внешние </a:t>
            </a:r>
            <a:r>
              <a:rPr lang="ru-RU" sz="2400" dirty="0"/>
              <a:t>угрозы практически </a:t>
            </a:r>
            <a:r>
              <a:rPr lang="ru-RU" sz="2400" dirty="0" smtClean="0"/>
              <a:t>сбалансированы (базовая безопасность, третий уровень зрелости), </a:t>
            </a:r>
            <a:r>
              <a:rPr lang="ru-RU" sz="2400" dirty="0"/>
              <a:t>для них реализована защита:</a:t>
            </a:r>
          </a:p>
          <a:p>
            <a:pPr lvl="1"/>
            <a:r>
              <a:rPr lang="ru-RU" sz="2000" dirty="0"/>
              <a:t>межсетевые экраны и антивирусы есть у всех</a:t>
            </a:r>
          </a:p>
          <a:p>
            <a:pPr lvl="1"/>
            <a:r>
              <a:rPr lang="ru-RU" sz="2000" dirty="0"/>
              <a:t>бюджеты и ресурсы почти стабилизировались</a:t>
            </a:r>
          </a:p>
          <a:p>
            <a:pPr>
              <a:spcBef>
                <a:spcPct val="40000"/>
              </a:spcBef>
            </a:pPr>
            <a:r>
              <a:rPr lang="ru-RU" sz="2400" dirty="0"/>
              <a:t>До 65% нарушений информационной безопасности в финансовых структурах совершаются при участии сотрудников</a:t>
            </a:r>
          </a:p>
          <a:p>
            <a:pPr>
              <a:spcBef>
                <a:spcPct val="40000"/>
              </a:spcBef>
            </a:pPr>
            <a:r>
              <a:rPr lang="ru-RU" sz="2400" dirty="0"/>
              <a:t>Из-за внутренних нарушений в США теряется </a:t>
            </a:r>
            <a:r>
              <a:rPr lang="en-US" sz="2400" dirty="0"/>
              <a:t>$</a:t>
            </a:r>
            <a:r>
              <a:rPr lang="ru-RU" sz="2400" dirty="0"/>
              <a:t>9 в день на сотрудника</a:t>
            </a:r>
          </a:p>
          <a:p>
            <a:pPr>
              <a:spcBef>
                <a:spcPct val="40000"/>
              </a:spcBef>
            </a:pPr>
            <a:r>
              <a:rPr lang="ru-RU" sz="2400" dirty="0"/>
              <a:t>Три четверти обнаруженных нарушений информационной безопасности никогда не обнародуются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Рационализация реальных полномочий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78"/>
            <a:ext cx="8229600" cy="42376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dirty="0" smtClean="0"/>
              <a:t>Статическое </a:t>
            </a:r>
            <a:r>
              <a:rPr lang="ru-RU" dirty="0"/>
              <a:t>уточнение соответствия предоставляемых полномочий и действительных потребностей, повышение уровня идентификации функциональной роли, компенсация «незнания»</a:t>
            </a:r>
          </a:p>
          <a:p>
            <a:pPr>
              <a:lnSpc>
                <a:spcPct val="80000"/>
              </a:lnSpc>
            </a:pPr>
            <a:r>
              <a:rPr lang="ru-RU" dirty="0"/>
              <a:t>Динамическое уточнение соответствия предоставляемых полномочий и действительных потребностей, мониторинг использования и оперативная коррекция полномочий, компенсация «неумения»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Сокращение реальных полномочий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81000" y="19050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85000"/>
              </a:lnSpc>
            </a:pPr>
            <a:r>
              <a:rPr lang="ru-RU" sz="1800"/>
              <a:t>Персональные драйверы</a:t>
            </a:r>
            <a:br>
              <a:rPr lang="ru-RU" sz="1800"/>
            </a:br>
            <a:r>
              <a:rPr lang="ru-RU" sz="1800"/>
              <a:t>безопасности</a:t>
            </a:r>
            <a:br>
              <a:rPr lang="ru-RU" sz="1800"/>
            </a:br>
            <a:r>
              <a:rPr lang="ru-RU" sz="1800"/>
              <a:t>(«ролевые фильтры»)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381000" y="32004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85000"/>
              </a:lnSpc>
            </a:pPr>
            <a:r>
              <a:rPr lang="ru-RU" sz="1800"/>
              <a:t>СУБД,</a:t>
            </a:r>
            <a:br>
              <a:rPr lang="ru-RU" sz="1800"/>
            </a:br>
            <a:r>
              <a:rPr lang="ru-RU" sz="1800"/>
              <a:t>приложения</a:t>
            </a: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381000" y="49530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lnSpc>
                <a:spcPct val="85000"/>
              </a:lnSpc>
            </a:pPr>
            <a:r>
              <a:rPr lang="ru-RU" sz="1800"/>
              <a:t>Межсетевой экран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4343400" y="5029200"/>
            <a:ext cx="39624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4343400" y="5029200"/>
            <a:ext cx="1066800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3505200" y="1981200"/>
            <a:ext cx="493713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1" name="Rectangle 9"/>
          <p:cNvSpPr>
            <a:spLocks noChangeArrowheads="1"/>
          </p:cNvSpPr>
          <p:nvPr/>
        </p:nvSpPr>
        <p:spPr bwMode="auto">
          <a:xfrm>
            <a:off x="4197350" y="1981200"/>
            <a:ext cx="493713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887913" y="1981200"/>
            <a:ext cx="493712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3" name="Rectangle 11"/>
          <p:cNvSpPr>
            <a:spLocks noChangeArrowheads="1"/>
          </p:cNvSpPr>
          <p:nvPr/>
        </p:nvSpPr>
        <p:spPr bwMode="auto">
          <a:xfrm>
            <a:off x="5580063" y="1981200"/>
            <a:ext cx="493712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6270625" y="1981200"/>
            <a:ext cx="493713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5" name="Rectangle 13"/>
          <p:cNvSpPr>
            <a:spLocks noChangeArrowheads="1"/>
          </p:cNvSpPr>
          <p:nvPr/>
        </p:nvSpPr>
        <p:spPr bwMode="auto">
          <a:xfrm>
            <a:off x="6962775" y="1981200"/>
            <a:ext cx="493713" cy="4572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6" name="Rectangle 14"/>
          <p:cNvSpPr>
            <a:spLocks noChangeArrowheads="1"/>
          </p:cNvSpPr>
          <p:nvPr/>
        </p:nvSpPr>
        <p:spPr bwMode="auto">
          <a:xfrm>
            <a:off x="7653338" y="1981200"/>
            <a:ext cx="493712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8345488" y="1981200"/>
            <a:ext cx="493712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8" name="Oval 16"/>
          <p:cNvSpPr>
            <a:spLocks noChangeArrowheads="1"/>
          </p:cNvSpPr>
          <p:nvPr/>
        </p:nvSpPr>
        <p:spPr bwMode="auto">
          <a:xfrm>
            <a:off x="3657600" y="3429000"/>
            <a:ext cx="884238" cy="381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89" name="Oval 17"/>
          <p:cNvSpPr>
            <a:spLocks noChangeArrowheads="1"/>
          </p:cNvSpPr>
          <p:nvPr/>
        </p:nvSpPr>
        <p:spPr bwMode="auto">
          <a:xfrm>
            <a:off x="4746625" y="3429000"/>
            <a:ext cx="885825" cy="381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0" name="Oval 18"/>
          <p:cNvSpPr>
            <a:spLocks noChangeArrowheads="1"/>
          </p:cNvSpPr>
          <p:nvPr/>
        </p:nvSpPr>
        <p:spPr bwMode="auto">
          <a:xfrm>
            <a:off x="5835650" y="3429000"/>
            <a:ext cx="885825" cy="381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1" name="Oval 19"/>
          <p:cNvSpPr>
            <a:spLocks noChangeArrowheads="1"/>
          </p:cNvSpPr>
          <p:nvPr/>
        </p:nvSpPr>
        <p:spPr bwMode="auto">
          <a:xfrm>
            <a:off x="6856413" y="3429000"/>
            <a:ext cx="885825" cy="381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2" name="Oval 20"/>
          <p:cNvSpPr>
            <a:spLocks noChangeArrowheads="1"/>
          </p:cNvSpPr>
          <p:nvPr/>
        </p:nvSpPr>
        <p:spPr bwMode="auto">
          <a:xfrm>
            <a:off x="7878763" y="3429000"/>
            <a:ext cx="884237" cy="381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 flipV="1">
            <a:off x="6324600" y="3810000"/>
            <a:ext cx="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 flipV="1">
            <a:off x="6934200" y="3810000"/>
            <a:ext cx="3810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 flipV="1">
            <a:off x="7696200" y="3810000"/>
            <a:ext cx="6096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6" name="Line 24"/>
          <p:cNvSpPr>
            <a:spLocks noChangeShapeType="1"/>
          </p:cNvSpPr>
          <p:nvPr/>
        </p:nvSpPr>
        <p:spPr bwMode="auto">
          <a:xfrm flipV="1">
            <a:off x="5029200" y="3810000"/>
            <a:ext cx="1524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 flipH="1" flipV="1">
            <a:off x="4114800" y="3810000"/>
            <a:ext cx="533400" cy="1219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 flipH="1" flipV="1">
            <a:off x="3733800" y="2438400"/>
            <a:ext cx="304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 flipH="1" flipV="1">
            <a:off x="4495800" y="2438400"/>
            <a:ext cx="6096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 flipH="1" flipV="1">
            <a:off x="5181600" y="2438400"/>
            <a:ext cx="152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 flipH="1" flipV="1">
            <a:off x="5791200" y="2438400"/>
            <a:ext cx="4572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 flipH="1" flipV="1">
            <a:off x="6553200" y="2438400"/>
            <a:ext cx="6858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3" name="Line 31"/>
          <p:cNvSpPr>
            <a:spLocks noChangeShapeType="1"/>
          </p:cNvSpPr>
          <p:nvPr/>
        </p:nvSpPr>
        <p:spPr bwMode="auto">
          <a:xfrm flipH="1" flipV="1">
            <a:off x="7239000" y="2438400"/>
            <a:ext cx="9906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4" name="Line 32"/>
          <p:cNvSpPr>
            <a:spLocks noChangeShapeType="1"/>
          </p:cNvSpPr>
          <p:nvPr/>
        </p:nvSpPr>
        <p:spPr bwMode="auto">
          <a:xfrm flipV="1">
            <a:off x="7391400" y="2438400"/>
            <a:ext cx="5334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5" name="Line 33"/>
          <p:cNvSpPr>
            <a:spLocks noChangeShapeType="1"/>
          </p:cNvSpPr>
          <p:nvPr/>
        </p:nvSpPr>
        <p:spPr bwMode="auto">
          <a:xfrm flipV="1">
            <a:off x="8382000" y="2438400"/>
            <a:ext cx="22860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6" name="Line 34"/>
          <p:cNvSpPr>
            <a:spLocks noChangeShapeType="1"/>
          </p:cNvSpPr>
          <p:nvPr/>
        </p:nvSpPr>
        <p:spPr bwMode="auto">
          <a:xfrm>
            <a:off x="8915400" y="9906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7" name="Line 35"/>
          <p:cNvSpPr>
            <a:spLocks noChangeShapeType="1"/>
          </p:cNvSpPr>
          <p:nvPr/>
        </p:nvSpPr>
        <p:spPr bwMode="auto">
          <a:xfrm>
            <a:off x="5486400" y="1600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8" name="Line 36"/>
          <p:cNvSpPr>
            <a:spLocks noChangeShapeType="1"/>
          </p:cNvSpPr>
          <p:nvPr/>
        </p:nvSpPr>
        <p:spPr bwMode="auto">
          <a:xfrm>
            <a:off x="6172200" y="1295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09" name="Line 37"/>
          <p:cNvSpPr>
            <a:spLocks noChangeShapeType="1"/>
          </p:cNvSpPr>
          <p:nvPr/>
        </p:nvSpPr>
        <p:spPr bwMode="auto">
          <a:xfrm>
            <a:off x="7543800" y="990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10" name="Line 38"/>
          <p:cNvSpPr>
            <a:spLocks noChangeShapeType="1"/>
          </p:cNvSpPr>
          <p:nvPr/>
        </p:nvSpPr>
        <p:spPr bwMode="auto">
          <a:xfrm>
            <a:off x="7543800" y="11430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11" name="Line 39"/>
          <p:cNvSpPr>
            <a:spLocks noChangeShapeType="1"/>
          </p:cNvSpPr>
          <p:nvPr/>
        </p:nvSpPr>
        <p:spPr bwMode="auto">
          <a:xfrm>
            <a:off x="6172200" y="1447800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9912" name="Line 40"/>
          <p:cNvSpPr>
            <a:spLocks noChangeShapeType="1"/>
          </p:cNvSpPr>
          <p:nvPr/>
        </p:nvSpPr>
        <p:spPr bwMode="auto">
          <a:xfrm>
            <a:off x="5486400" y="17526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Нижний колонтитул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/>
              <a:t>Реальное использование </a:t>
            </a:r>
            <a:r>
              <a:rPr lang="ru-RU" sz="3200" dirty="0" smtClean="0"/>
              <a:t>полномочий</a:t>
            </a:r>
            <a:endParaRPr lang="ru-RU" sz="3200" dirty="0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286000" y="914400"/>
            <a:ext cx="4343400" cy="1066800"/>
          </a:xfrm>
          <a:prstGeom prst="ellipse">
            <a:avLst/>
          </a:prstGeom>
          <a:solidFill>
            <a:schemeClr val="accent1"/>
          </a:solidFill>
          <a:ln w="762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/>
              <a:t>Субъект доступа</a:t>
            </a:r>
            <a:r>
              <a:rPr lang="ru-RU" dirty="0"/>
              <a:t/>
            </a:r>
            <a:br>
              <a:rPr lang="ru-RU" dirty="0"/>
            </a:br>
            <a:r>
              <a:rPr lang="ru-RU" sz="1800" dirty="0"/>
              <a:t>(лицо, приложение, порт,</a:t>
            </a:r>
            <a:br>
              <a:rPr lang="ru-RU" sz="1800" dirty="0"/>
            </a:br>
            <a:r>
              <a:rPr lang="ru-RU" sz="1800" dirty="0"/>
              <a:t>адрес и т.д.)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228600" y="2438400"/>
            <a:ext cx="1524000" cy="1676400"/>
          </a:xfrm>
          <a:prstGeom prst="flowChartMagneticDisk">
            <a:avLst/>
          </a:prstGeom>
          <a:solidFill>
            <a:schemeClr val="hlink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/>
              <a:t>Реестр</a:t>
            </a:r>
            <a:br>
              <a:rPr lang="ru-RU"/>
            </a:br>
            <a:r>
              <a:rPr lang="ru-RU"/>
              <a:t>полномочий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3276600" y="2819400"/>
            <a:ext cx="2514600" cy="914400"/>
          </a:xfrm>
          <a:prstGeom prst="rect">
            <a:avLst/>
          </a:prstGeom>
          <a:solidFill>
            <a:srgbClr val="FF3300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/>
              <a:t>Функции</a:t>
            </a:r>
            <a:br>
              <a:rPr lang="ru-RU" sz="2400" b="1"/>
            </a:br>
            <a:r>
              <a:rPr lang="ru-RU" sz="2400" b="1"/>
              <a:t>доступа</a:t>
            </a:r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6858000" y="1752600"/>
            <a:ext cx="2057400" cy="2514600"/>
          </a:xfrm>
          <a:prstGeom prst="ellipse">
            <a:avLst/>
          </a:prstGeom>
          <a:solidFill>
            <a:schemeClr val="accent1"/>
          </a:solidFill>
          <a:ln w="762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b="1"/>
              <a:t>Объект </a:t>
            </a:r>
            <a:br>
              <a:rPr lang="ru-RU" b="1"/>
            </a:br>
            <a:r>
              <a:rPr lang="ru-RU" b="1"/>
              <a:t>доступа</a:t>
            </a:r>
            <a:r>
              <a:rPr lang="ru-RU"/>
              <a:t/>
            </a:r>
            <a:br>
              <a:rPr lang="ru-RU"/>
            </a:br>
            <a:r>
              <a:rPr lang="ru-RU" sz="1800"/>
              <a:t>(информационная</a:t>
            </a:r>
            <a:br>
              <a:rPr lang="ru-RU" sz="1800"/>
            </a:br>
            <a:r>
              <a:rPr lang="ru-RU" sz="1800"/>
              <a:t>система, ресурс,</a:t>
            </a:r>
            <a:br>
              <a:rPr lang="ru-RU" sz="1800"/>
            </a:br>
            <a:r>
              <a:rPr lang="ru-RU" sz="1800"/>
              <a:t>функция,</a:t>
            </a:r>
            <a:br>
              <a:rPr lang="ru-RU" sz="1800"/>
            </a:br>
            <a:r>
              <a:rPr lang="ru-RU" sz="1800"/>
              <a:t>транзакция)</a:t>
            </a: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5867400" y="3048000"/>
            <a:ext cx="9144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6B00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4191000" y="2057400"/>
            <a:ext cx="6858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6B00"/>
          </a:solidFill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828800" y="4419600"/>
            <a:ext cx="2590800" cy="4572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ru-RU" sz="1800"/>
              <a:t>Учет использования </a:t>
            </a:r>
            <a:br>
              <a:rPr lang="ru-RU" sz="1800"/>
            </a:br>
            <a:r>
              <a:rPr lang="ru-RU" sz="1800"/>
              <a:t>полномочий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1828800" y="5257800"/>
            <a:ext cx="2590800" cy="4572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ru-RU" sz="1800"/>
              <a:t>Анализ использования</a:t>
            </a:r>
            <a:br>
              <a:rPr lang="ru-RU" sz="1800"/>
            </a:br>
            <a:r>
              <a:rPr lang="ru-RU" sz="1800"/>
              <a:t>полномочий</a:t>
            </a:r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>
            <a:off x="914400" y="4114800"/>
            <a:ext cx="0" cy="137160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914400" y="5486400"/>
            <a:ext cx="838200" cy="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4419600" y="5486400"/>
            <a:ext cx="838200" cy="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1828800" y="3276600"/>
            <a:ext cx="1371600" cy="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>
            <a:off x="1828800" y="3581400"/>
            <a:ext cx="914400" cy="76200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3657600" y="3733800"/>
            <a:ext cx="762000" cy="68580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9175" name="Object 23"/>
          <p:cNvGraphicFramePr>
            <a:graphicFrameLocks noChangeAspect="1"/>
          </p:cNvGraphicFramePr>
          <p:nvPr/>
        </p:nvGraphicFramePr>
        <p:xfrm>
          <a:off x="5257800" y="4800600"/>
          <a:ext cx="1676400" cy="1066800"/>
        </p:xfrm>
        <a:graphic>
          <a:graphicData uri="http://schemas.openxmlformats.org/presentationml/2006/ole">
            <p:oleObj spid="_x0000_s2050" name="CorelDRAW" r:id="rId3" imgW="1670040" imgH="3117600" progId="">
              <p:embed/>
            </p:oleObj>
          </a:graphicData>
        </a:graphic>
      </p:graphicFrame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5410200" y="4953000"/>
            <a:ext cx="1470025" cy="64135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Управление</a:t>
            </a:r>
            <a:br>
              <a:rPr lang="ru-RU" sz="1800"/>
            </a:br>
            <a:r>
              <a:rPr lang="ru-RU" sz="1800"/>
              <a:t>доступом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 flipH="1" flipV="1">
            <a:off x="5105400" y="3733800"/>
            <a:ext cx="914400" cy="106680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35"/>
          <p:cNvGrpSpPr>
            <a:grpSpLocks/>
          </p:cNvGrpSpPr>
          <p:nvPr/>
        </p:nvGrpSpPr>
        <p:grpSpPr bwMode="auto">
          <a:xfrm>
            <a:off x="7772400" y="4343400"/>
            <a:ext cx="838200" cy="1471613"/>
            <a:chOff x="4287" y="2450"/>
            <a:chExt cx="972" cy="1405"/>
          </a:xfrm>
        </p:grpSpPr>
        <p:sp>
          <p:nvSpPr>
            <p:cNvPr id="49180" name="Freeform 28"/>
            <p:cNvSpPr>
              <a:spLocks/>
            </p:cNvSpPr>
            <p:nvPr/>
          </p:nvSpPr>
          <p:spPr bwMode="auto">
            <a:xfrm>
              <a:off x="4331" y="2456"/>
              <a:ext cx="926" cy="1350"/>
            </a:xfrm>
            <a:custGeom>
              <a:avLst/>
              <a:gdLst/>
              <a:ahLst/>
              <a:cxnLst>
                <a:cxn ang="0">
                  <a:pos x="766" y="0"/>
                </a:cxn>
                <a:cxn ang="0">
                  <a:pos x="937" y="25"/>
                </a:cxn>
                <a:cxn ang="0">
                  <a:pos x="1028" y="65"/>
                </a:cxn>
                <a:cxn ang="0">
                  <a:pos x="1054" y="257"/>
                </a:cxn>
                <a:cxn ang="0">
                  <a:pos x="1041" y="413"/>
                </a:cxn>
                <a:cxn ang="0">
                  <a:pos x="1094" y="486"/>
                </a:cxn>
                <a:cxn ang="0">
                  <a:pos x="1384" y="652"/>
                </a:cxn>
                <a:cxn ang="0">
                  <a:pos x="1470" y="754"/>
                </a:cxn>
                <a:cxn ang="0">
                  <a:pos x="1468" y="1218"/>
                </a:cxn>
                <a:cxn ang="0">
                  <a:pos x="1686" y="1671"/>
                </a:cxn>
                <a:cxn ang="0">
                  <a:pos x="1479" y="1837"/>
                </a:cxn>
                <a:cxn ang="0">
                  <a:pos x="1464" y="1964"/>
                </a:cxn>
                <a:cxn ang="0">
                  <a:pos x="1653" y="2103"/>
                </a:cxn>
                <a:cxn ang="0">
                  <a:pos x="1715" y="2283"/>
                </a:cxn>
                <a:cxn ang="0">
                  <a:pos x="1812" y="2331"/>
                </a:cxn>
                <a:cxn ang="0">
                  <a:pos x="1796" y="2575"/>
                </a:cxn>
                <a:cxn ang="0">
                  <a:pos x="1525" y="2700"/>
                </a:cxn>
                <a:cxn ang="0">
                  <a:pos x="1424" y="2578"/>
                </a:cxn>
                <a:cxn ang="0">
                  <a:pos x="1343" y="2234"/>
                </a:cxn>
                <a:cxn ang="0">
                  <a:pos x="903" y="2010"/>
                </a:cxn>
                <a:cxn ang="0">
                  <a:pos x="913" y="2143"/>
                </a:cxn>
                <a:cxn ang="0">
                  <a:pos x="1025" y="2315"/>
                </a:cxn>
                <a:cxn ang="0">
                  <a:pos x="963" y="2426"/>
                </a:cxn>
                <a:cxn ang="0">
                  <a:pos x="737" y="2518"/>
                </a:cxn>
                <a:cxn ang="0">
                  <a:pos x="447" y="2438"/>
                </a:cxn>
                <a:cxn ang="0">
                  <a:pos x="664" y="2322"/>
                </a:cxn>
                <a:cxn ang="0">
                  <a:pos x="664" y="1640"/>
                </a:cxn>
                <a:cxn ang="0">
                  <a:pos x="478" y="1410"/>
                </a:cxn>
                <a:cxn ang="0">
                  <a:pos x="687" y="1442"/>
                </a:cxn>
                <a:cxn ang="0">
                  <a:pos x="784" y="1333"/>
                </a:cxn>
                <a:cxn ang="0">
                  <a:pos x="654" y="1236"/>
                </a:cxn>
                <a:cxn ang="0">
                  <a:pos x="338" y="1367"/>
                </a:cxn>
                <a:cxn ang="0">
                  <a:pos x="242" y="1455"/>
                </a:cxn>
                <a:cxn ang="0">
                  <a:pos x="55" y="1367"/>
                </a:cxn>
                <a:cxn ang="0">
                  <a:pos x="7" y="1260"/>
                </a:cxn>
                <a:cxn ang="0">
                  <a:pos x="193" y="1301"/>
                </a:cxn>
                <a:cxn ang="0">
                  <a:pos x="268" y="1239"/>
                </a:cxn>
                <a:cxn ang="0">
                  <a:pos x="502" y="965"/>
                </a:cxn>
                <a:cxn ang="0">
                  <a:pos x="620" y="728"/>
                </a:cxn>
                <a:cxn ang="0">
                  <a:pos x="721" y="517"/>
                </a:cxn>
                <a:cxn ang="0">
                  <a:pos x="642" y="322"/>
                </a:cxn>
                <a:cxn ang="0">
                  <a:pos x="575" y="87"/>
                </a:cxn>
              </a:cxnLst>
              <a:rect l="0" t="0" r="r" b="b"/>
              <a:pathLst>
                <a:path w="1850" h="2700">
                  <a:moveTo>
                    <a:pt x="654" y="56"/>
                  </a:moveTo>
                  <a:lnTo>
                    <a:pt x="706" y="15"/>
                  </a:lnTo>
                  <a:lnTo>
                    <a:pt x="766" y="0"/>
                  </a:lnTo>
                  <a:lnTo>
                    <a:pt x="867" y="0"/>
                  </a:lnTo>
                  <a:lnTo>
                    <a:pt x="913" y="11"/>
                  </a:lnTo>
                  <a:lnTo>
                    <a:pt x="937" y="25"/>
                  </a:lnTo>
                  <a:lnTo>
                    <a:pt x="947" y="44"/>
                  </a:lnTo>
                  <a:lnTo>
                    <a:pt x="987" y="39"/>
                  </a:lnTo>
                  <a:lnTo>
                    <a:pt x="1028" y="65"/>
                  </a:lnTo>
                  <a:lnTo>
                    <a:pt x="1056" y="98"/>
                  </a:lnTo>
                  <a:lnTo>
                    <a:pt x="1067" y="160"/>
                  </a:lnTo>
                  <a:lnTo>
                    <a:pt x="1054" y="257"/>
                  </a:lnTo>
                  <a:lnTo>
                    <a:pt x="1044" y="293"/>
                  </a:lnTo>
                  <a:lnTo>
                    <a:pt x="1054" y="374"/>
                  </a:lnTo>
                  <a:lnTo>
                    <a:pt x="1041" y="413"/>
                  </a:lnTo>
                  <a:lnTo>
                    <a:pt x="1039" y="460"/>
                  </a:lnTo>
                  <a:lnTo>
                    <a:pt x="1075" y="460"/>
                  </a:lnTo>
                  <a:lnTo>
                    <a:pt x="1094" y="486"/>
                  </a:lnTo>
                  <a:lnTo>
                    <a:pt x="1110" y="544"/>
                  </a:lnTo>
                  <a:lnTo>
                    <a:pt x="1148" y="554"/>
                  </a:lnTo>
                  <a:lnTo>
                    <a:pt x="1384" y="652"/>
                  </a:lnTo>
                  <a:lnTo>
                    <a:pt x="1418" y="692"/>
                  </a:lnTo>
                  <a:lnTo>
                    <a:pt x="1455" y="723"/>
                  </a:lnTo>
                  <a:lnTo>
                    <a:pt x="1470" y="754"/>
                  </a:lnTo>
                  <a:lnTo>
                    <a:pt x="1486" y="825"/>
                  </a:lnTo>
                  <a:lnTo>
                    <a:pt x="1489" y="1006"/>
                  </a:lnTo>
                  <a:lnTo>
                    <a:pt x="1468" y="1218"/>
                  </a:lnTo>
                  <a:lnTo>
                    <a:pt x="1598" y="1431"/>
                  </a:lnTo>
                  <a:lnTo>
                    <a:pt x="1681" y="1578"/>
                  </a:lnTo>
                  <a:lnTo>
                    <a:pt x="1686" y="1671"/>
                  </a:lnTo>
                  <a:lnTo>
                    <a:pt x="1617" y="1731"/>
                  </a:lnTo>
                  <a:lnTo>
                    <a:pt x="1525" y="1754"/>
                  </a:lnTo>
                  <a:lnTo>
                    <a:pt x="1479" y="1837"/>
                  </a:lnTo>
                  <a:lnTo>
                    <a:pt x="1429" y="1903"/>
                  </a:lnTo>
                  <a:lnTo>
                    <a:pt x="1422" y="1927"/>
                  </a:lnTo>
                  <a:lnTo>
                    <a:pt x="1464" y="1964"/>
                  </a:lnTo>
                  <a:lnTo>
                    <a:pt x="1460" y="2044"/>
                  </a:lnTo>
                  <a:lnTo>
                    <a:pt x="1507" y="2046"/>
                  </a:lnTo>
                  <a:lnTo>
                    <a:pt x="1653" y="2103"/>
                  </a:lnTo>
                  <a:lnTo>
                    <a:pt x="1700" y="2160"/>
                  </a:lnTo>
                  <a:lnTo>
                    <a:pt x="1715" y="2247"/>
                  </a:lnTo>
                  <a:lnTo>
                    <a:pt x="1715" y="2283"/>
                  </a:lnTo>
                  <a:lnTo>
                    <a:pt x="1717" y="2305"/>
                  </a:lnTo>
                  <a:lnTo>
                    <a:pt x="1762" y="2296"/>
                  </a:lnTo>
                  <a:lnTo>
                    <a:pt x="1812" y="2331"/>
                  </a:lnTo>
                  <a:lnTo>
                    <a:pt x="1850" y="2388"/>
                  </a:lnTo>
                  <a:lnTo>
                    <a:pt x="1843" y="2476"/>
                  </a:lnTo>
                  <a:lnTo>
                    <a:pt x="1796" y="2575"/>
                  </a:lnTo>
                  <a:lnTo>
                    <a:pt x="1746" y="2547"/>
                  </a:lnTo>
                  <a:lnTo>
                    <a:pt x="1658" y="2697"/>
                  </a:lnTo>
                  <a:lnTo>
                    <a:pt x="1525" y="2700"/>
                  </a:lnTo>
                  <a:lnTo>
                    <a:pt x="1389" y="2656"/>
                  </a:lnTo>
                  <a:lnTo>
                    <a:pt x="1387" y="2609"/>
                  </a:lnTo>
                  <a:lnTo>
                    <a:pt x="1424" y="2578"/>
                  </a:lnTo>
                  <a:lnTo>
                    <a:pt x="1515" y="2548"/>
                  </a:lnTo>
                  <a:lnTo>
                    <a:pt x="1531" y="2495"/>
                  </a:lnTo>
                  <a:lnTo>
                    <a:pt x="1343" y="2234"/>
                  </a:lnTo>
                  <a:lnTo>
                    <a:pt x="1063" y="1862"/>
                  </a:lnTo>
                  <a:lnTo>
                    <a:pt x="872" y="1958"/>
                  </a:lnTo>
                  <a:lnTo>
                    <a:pt x="903" y="2010"/>
                  </a:lnTo>
                  <a:lnTo>
                    <a:pt x="870" y="2072"/>
                  </a:lnTo>
                  <a:lnTo>
                    <a:pt x="896" y="2093"/>
                  </a:lnTo>
                  <a:lnTo>
                    <a:pt x="913" y="2143"/>
                  </a:lnTo>
                  <a:lnTo>
                    <a:pt x="982" y="2189"/>
                  </a:lnTo>
                  <a:lnTo>
                    <a:pt x="1020" y="2236"/>
                  </a:lnTo>
                  <a:lnTo>
                    <a:pt x="1025" y="2315"/>
                  </a:lnTo>
                  <a:lnTo>
                    <a:pt x="1002" y="2341"/>
                  </a:lnTo>
                  <a:lnTo>
                    <a:pt x="957" y="2353"/>
                  </a:lnTo>
                  <a:lnTo>
                    <a:pt x="963" y="2426"/>
                  </a:lnTo>
                  <a:lnTo>
                    <a:pt x="875" y="2476"/>
                  </a:lnTo>
                  <a:lnTo>
                    <a:pt x="829" y="2462"/>
                  </a:lnTo>
                  <a:lnTo>
                    <a:pt x="737" y="2518"/>
                  </a:lnTo>
                  <a:lnTo>
                    <a:pt x="580" y="2505"/>
                  </a:lnTo>
                  <a:lnTo>
                    <a:pt x="472" y="2487"/>
                  </a:lnTo>
                  <a:lnTo>
                    <a:pt x="447" y="2438"/>
                  </a:lnTo>
                  <a:lnTo>
                    <a:pt x="461" y="2385"/>
                  </a:lnTo>
                  <a:lnTo>
                    <a:pt x="537" y="2364"/>
                  </a:lnTo>
                  <a:lnTo>
                    <a:pt x="664" y="2322"/>
                  </a:lnTo>
                  <a:lnTo>
                    <a:pt x="713" y="2283"/>
                  </a:lnTo>
                  <a:lnTo>
                    <a:pt x="611" y="1880"/>
                  </a:lnTo>
                  <a:lnTo>
                    <a:pt x="664" y="1640"/>
                  </a:lnTo>
                  <a:lnTo>
                    <a:pt x="527" y="1482"/>
                  </a:lnTo>
                  <a:lnTo>
                    <a:pt x="478" y="1445"/>
                  </a:lnTo>
                  <a:lnTo>
                    <a:pt x="478" y="1410"/>
                  </a:lnTo>
                  <a:lnTo>
                    <a:pt x="497" y="1408"/>
                  </a:lnTo>
                  <a:lnTo>
                    <a:pt x="594" y="1445"/>
                  </a:lnTo>
                  <a:lnTo>
                    <a:pt x="687" y="1442"/>
                  </a:lnTo>
                  <a:lnTo>
                    <a:pt x="718" y="1452"/>
                  </a:lnTo>
                  <a:lnTo>
                    <a:pt x="718" y="1398"/>
                  </a:lnTo>
                  <a:lnTo>
                    <a:pt x="784" y="1333"/>
                  </a:lnTo>
                  <a:lnTo>
                    <a:pt x="749" y="1224"/>
                  </a:lnTo>
                  <a:lnTo>
                    <a:pt x="708" y="1182"/>
                  </a:lnTo>
                  <a:lnTo>
                    <a:pt x="654" y="1236"/>
                  </a:lnTo>
                  <a:lnTo>
                    <a:pt x="456" y="1353"/>
                  </a:lnTo>
                  <a:lnTo>
                    <a:pt x="390" y="1372"/>
                  </a:lnTo>
                  <a:lnTo>
                    <a:pt x="338" y="1367"/>
                  </a:lnTo>
                  <a:lnTo>
                    <a:pt x="303" y="1415"/>
                  </a:lnTo>
                  <a:lnTo>
                    <a:pt x="261" y="1400"/>
                  </a:lnTo>
                  <a:lnTo>
                    <a:pt x="242" y="1455"/>
                  </a:lnTo>
                  <a:lnTo>
                    <a:pt x="157" y="1486"/>
                  </a:lnTo>
                  <a:lnTo>
                    <a:pt x="68" y="1457"/>
                  </a:lnTo>
                  <a:lnTo>
                    <a:pt x="55" y="1367"/>
                  </a:lnTo>
                  <a:lnTo>
                    <a:pt x="81" y="1343"/>
                  </a:lnTo>
                  <a:lnTo>
                    <a:pt x="0" y="1283"/>
                  </a:lnTo>
                  <a:lnTo>
                    <a:pt x="7" y="1260"/>
                  </a:lnTo>
                  <a:lnTo>
                    <a:pt x="83" y="1252"/>
                  </a:lnTo>
                  <a:lnTo>
                    <a:pt x="152" y="1272"/>
                  </a:lnTo>
                  <a:lnTo>
                    <a:pt x="193" y="1301"/>
                  </a:lnTo>
                  <a:lnTo>
                    <a:pt x="221" y="1293"/>
                  </a:lnTo>
                  <a:lnTo>
                    <a:pt x="224" y="1260"/>
                  </a:lnTo>
                  <a:lnTo>
                    <a:pt x="268" y="1239"/>
                  </a:lnTo>
                  <a:lnTo>
                    <a:pt x="261" y="1210"/>
                  </a:lnTo>
                  <a:lnTo>
                    <a:pt x="469" y="994"/>
                  </a:lnTo>
                  <a:lnTo>
                    <a:pt x="502" y="965"/>
                  </a:lnTo>
                  <a:lnTo>
                    <a:pt x="521" y="913"/>
                  </a:lnTo>
                  <a:lnTo>
                    <a:pt x="601" y="762"/>
                  </a:lnTo>
                  <a:lnTo>
                    <a:pt x="620" y="728"/>
                  </a:lnTo>
                  <a:lnTo>
                    <a:pt x="711" y="673"/>
                  </a:lnTo>
                  <a:lnTo>
                    <a:pt x="780" y="590"/>
                  </a:lnTo>
                  <a:lnTo>
                    <a:pt x="721" y="517"/>
                  </a:lnTo>
                  <a:lnTo>
                    <a:pt x="664" y="410"/>
                  </a:lnTo>
                  <a:lnTo>
                    <a:pt x="671" y="358"/>
                  </a:lnTo>
                  <a:lnTo>
                    <a:pt x="642" y="322"/>
                  </a:lnTo>
                  <a:lnTo>
                    <a:pt x="638" y="191"/>
                  </a:lnTo>
                  <a:lnTo>
                    <a:pt x="580" y="174"/>
                  </a:lnTo>
                  <a:lnTo>
                    <a:pt x="575" y="87"/>
                  </a:lnTo>
                  <a:lnTo>
                    <a:pt x="654" y="56"/>
                  </a:lnTo>
                  <a:lnTo>
                    <a:pt x="654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4" name="Freeform 32"/>
            <p:cNvSpPr>
              <a:spLocks/>
            </p:cNvSpPr>
            <p:nvPr/>
          </p:nvSpPr>
          <p:spPr bwMode="auto">
            <a:xfrm>
              <a:off x="4697" y="3609"/>
              <a:ext cx="63" cy="75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0" y="150"/>
                </a:cxn>
                <a:cxn ang="0">
                  <a:pos x="126" y="61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26" h="150">
                  <a:moveTo>
                    <a:pt x="25" y="0"/>
                  </a:moveTo>
                  <a:lnTo>
                    <a:pt x="0" y="150"/>
                  </a:lnTo>
                  <a:lnTo>
                    <a:pt x="126" y="61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7A7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5" name="Freeform 33"/>
            <p:cNvSpPr>
              <a:spLocks/>
            </p:cNvSpPr>
            <p:nvPr/>
          </p:nvSpPr>
          <p:spPr bwMode="auto">
            <a:xfrm>
              <a:off x="5157" y="3617"/>
              <a:ext cx="37" cy="9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73" y="82"/>
                </a:cxn>
                <a:cxn ang="0">
                  <a:pos x="32" y="191"/>
                </a:cxn>
                <a:cxn ang="0">
                  <a:pos x="0" y="130"/>
                </a:cxn>
                <a:cxn ang="0">
                  <a:pos x="44" y="0"/>
                </a:cxn>
                <a:cxn ang="0">
                  <a:pos x="44" y="0"/>
                </a:cxn>
              </a:cxnLst>
              <a:rect l="0" t="0" r="r" b="b"/>
              <a:pathLst>
                <a:path w="73" h="191">
                  <a:moveTo>
                    <a:pt x="44" y="0"/>
                  </a:moveTo>
                  <a:lnTo>
                    <a:pt x="73" y="82"/>
                  </a:lnTo>
                  <a:lnTo>
                    <a:pt x="32" y="191"/>
                  </a:lnTo>
                  <a:lnTo>
                    <a:pt x="0" y="13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7A7A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6" name="Freeform 34"/>
            <p:cNvSpPr>
              <a:spLocks/>
            </p:cNvSpPr>
            <p:nvPr/>
          </p:nvSpPr>
          <p:spPr bwMode="auto">
            <a:xfrm>
              <a:off x="4555" y="3587"/>
              <a:ext cx="255" cy="124"/>
            </a:xfrm>
            <a:custGeom>
              <a:avLst/>
              <a:gdLst/>
              <a:ahLst/>
              <a:cxnLst>
                <a:cxn ang="0">
                  <a:pos x="7" y="156"/>
                </a:cxn>
                <a:cxn ang="0">
                  <a:pos x="41" y="139"/>
                </a:cxn>
                <a:cxn ang="0">
                  <a:pos x="105" y="172"/>
                </a:cxn>
                <a:cxn ang="0">
                  <a:pos x="127" y="136"/>
                </a:cxn>
                <a:cxn ang="0">
                  <a:pos x="182" y="178"/>
                </a:cxn>
                <a:cxn ang="0">
                  <a:pos x="162" y="117"/>
                </a:cxn>
                <a:cxn ang="0">
                  <a:pos x="233" y="107"/>
                </a:cxn>
                <a:cxn ang="0">
                  <a:pos x="207" y="62"/>
                </a:cxn>
                <a:cxn ang="0">
                  <a:pos x="238" y="0"/>
                </a:cxn>
                <a:cxn ang="0">
                  <a:pos x="296" y="62"/>
                </a:cxn>
                <a:cxn ang="0">
                  <a:pos x="302" y="156"/>
                </a:cxn>
                <a:cxn ang="0">
                  <a:pos x="373" y="89"/>
                </a:cxn>
                <a:cxn ang="0">
                  <a:pos x="510" y="91"/>
                </a:cxn>
                <a:cxn ang="0">
                  <a:pos x="475" y="139"/>
                </a:cxn>
                <a:cxn ang="0">
                  <a:pos x="491" y="156"/>
                </a:cxn>
                <a:cxn ang="0">
                  <a:pos x="481" y="190"/>
                </a:cxn>
                <a:cxn ang="0">
                  <a:pos x="433" y="225"/>
                </a:cxn>
                <a:cxn ang="0">
                  <a:pos x="382" y="200"/>
                </a:cxn>
                <a:cxn ang="0">
                  <a:pos x="325" y="248"/>
                </a:cxn>
                <a:cxn ang="0">
                  <a:pos x="245" y="248"/>
                </a:cxn>
                <a:cxn ang="0">
                  <a:pos x="86" y="219"/>
                </a:cxn>
                <a:cxn ang="0">
                  <a:pos x="25" y="225"/>
                </a:cxn>
                <a:cxn ang="0">
                  <a:pos x="0" y="187"/>
                </a:cxn>
                <a:cxn ang="0">
                  <a:pos x="7" y="156"/>
                </a:cxn>
                <a:cxn ang="0">
                  <a:pos x="7" y="156"/>
                </a:cxn>
              </a:cxnLst>
              <a:rect l="0" t="0" r="r" b="b"/>
              <a:pathLst>
                <a:path w="510" h="248">
                  <a:moveTo>
                    <a:pt x="7" y="156"/>
                  </a:moveTo>
                  <a:lnTo>
                    <a:pt x="41" y="139"/>
                  </a:lnTo>
                  <a:lnTo>
                    <a:pt x="105" y="172"/>
                  </a:lnTo>
                  <a:lnTo>
                    <a:pt x="127" y="136"/>
                  </a:lnTo>
                  <a:lnTo>
                    <a:pt x="182" y="178"/>
                  </a:lnTo>
                  <a:lnTo>
                    <a:pt x="162" y="117"/>
                  </a:lnTo>
                  <a:lnTo>
                    <a:pt x="233" y="107"/>
                  </a:lnTo>
                  <a:lnTo>
                    <a:pt x="207" y="62"/>
                  </a:lnTo>
                  <a:lnTo>
                    <a:pt x="238" y="0"/>
                  </a:lnTo>
                  <a:lnTo>
                    <a:pt x="296" y="62"/>
                  </a:lnTo>
                  <a:lnTo>
                    <a:pt x="302" y="156"/>
                  </a:lnTo>
                  <a:lnTo>
                    <a:pt x="373" y="89"/>
                  </a:lnTo>
                  <a:lnTo>
                    <a:pt x="510" y="91"/>
                  </a:lnTo>
                  <a:lnTo>
                    <a:pt x="475" y="139"/>
                  </a:lnTo>
                  <a:lnTo>
                    <a:pt x="491" y="156"/>
                  </a:lnTo>
                  <a:lnTo>
                    <a:pt x="481" y="190"/>
                  </a:lnTo>
                  <a:lnTo>
                    <a:pt x="433" y="225"/>
                  </a:lnTo>
                  <a:lnTo>
                    <a:pt x="382" y="200"/>
                  </a:lnTo>
                  <a:lnTo>
                    <a:pt x="325" y="248"/>
                  </a:lnTo>
                  <a:lnTo>
                    <a:pt x="245" y="248"/>
                  </a:lnTo>
                  <a:lnTo>
                    <a:pt x="86" y="219"/>
                  </a:lnTo>
                  <a:lnTo>
                    <a:pt x="25" y="225"/>
                  </a:lnTo>
                  <a:lnTo>
                    <a:pt x="0" y="187"/>
                  </a:lnTo>
                  <a:lnTo>
                    <a:pt x="7" y="156"/>
                  </a:lnTo>
                  <a:lnTo>
                    <a:pt x="7" y="156"/>
                  </a:lnTo>
                  <a:close/>
                </a:path>
              </a:pathLst>
            </a:custGeom>
            <a:solidFill>
              <a:srgbClr val="CF896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87" name="Freeform 35"/>
            <p:cNvSpPr>
              <a:spLocks/>
            </p:cNvSpPr>
            <p:nvPr/>
          </p:nvSpPr>
          <p:spPr bwMode="auto">
            <a:xfrm>
              <a:off x="5036" y="3623"/>
              <a:ext cx="217" cy="183"/>
            </a:xfrm>
            <a:custGeom>
              <a:avLst/>
              <a:gdLst/>
              <a:ahLst/>
              <a:cxnLst>
                <a:cxn ang="0">
                  <a:pos x="220" y="100"/>
                </a:cxn>
                <a:cxn ang="0">
                  <a:pos x="303" y="157"/>
                </a:cxn>
                <a:cxn ang="0">
                  <a:pos x="316" y="70"/>
                </a:cxn>
                <a:cxn ang="0">
                  <a:pos x="336" y="0"/>
                </a:cxn>
                <a:cxn ang="0">
                  <a:pos x="373" y="19"/>
                </a:cxn>
                <a:cxn ang="0">
                  <a:pos x="377" y="128"/>
                </a:cxn>
                <a:cxn ang="0">
                  <a:pos x="399" y="67"/>
                </a:cxn>
                <a:cxn ang="0">
                  <a:pos x="434" y="125"/>
                </a:cxn>
                <a:cxn ang="0">
                  <a:pos x="395" y="224"/>
                </a:cxn>
                <a:cxn ang="0">
                  <a:pos x="344" y="230"/>
                </a:cxn>
                <a:cxn ang="0">
                  <a:pos x="262" y="348"/>
                </a:cxn>
                <a:cxn ang="0">
                  <a:pos x="210" y="367"/>
                </a:cxn>
                <a:cxn ang="0">
                  <a:pos x="64" y="354"/>
                </a:cxn>
                <a:cxn ang="0">
                  <a:pos x="0" y="322"/>
                </a:cxn>
                <a:cxn ang="0">
                  <a:pos x="26" y="277"/>
                </a:cxn>
                <a:cxn ang="0">
                  <a:pos x="64" y="263"/>
                </a:cxn>
                <a:cxn ang="0">
                  <a:pos x="169" y="287"/>
                </a:cxn>
                <a:cxn ang="0">
                  <a:pos x="118" y="233"/>
                </a:cxn>
                <a:cxn ang="0">
                  <a:pos x="106" y="214"/>
                </a:cxn>
                <a:cxn ang="0">
                  <a:pos x="220" y="100"/>
                </a:cxn>
                <a:cxn ang="0">
                  <a:pos x="220" y="100"/>
                </a:cxn>
              </a:cxnLst>
              <a:rect l="0" t="0" r="r" b="b"/>
              <a:pathLst>
                <a:path w="434" h="367">
                  <a:moveTo>
                    <a:pt x="220" y="100"/>
                  </a:moveTo>
                  <a:lnTo>
                    <a:pt x="303" y="157"/>
                  </a:lnTo>
                  <a:lnTo>
                    <a:pt x="316" y="70"/>
                  </a:lnTo>
                  <a:lnTo>
                    <a:pt x="336" y="0"/>
                  </a:lnTo>
                  <a:lnTo>
                    <a:pt x="373" y="19"/>
                  </a:lnTo>
                  <a:lnTo>
                    <a:pt x="377" y="128"/>
                  </a:lnTo>
                  <a:lnTo>
                    <a:pt x="399" y="67"/>
                  </a:lnTo>
                  <a:lnTo>
                    <a:pt x="434" y="125"/>
                  </a:lnTo>
                  <a:lnTo>
                    <a:pt x="395" y="224"/>
                  </a:lnTo>
                  <a:lnTo>
                    <a:pt x="344" y="230"/>
                  </a:lnTo>
                  <a:lnTo>
                    <a:pt x="262" y="348"/>
                  </a:lnTo>
                  <a:lnTo>
                    <a:pt x="210" y="367"/>
                  </a:lnTo>
                  <a:lnTo>
                    <a:pt x="64" y="354"/>
                  </a:lnTo>
                  <a:lnTo>
                    <a:pt x="0" y="322"/>
                  </a:lnTo>
                  <a:lnTo>
                    <a:pt x="26" y="277"/>
                  </a:lnTo>
                  <a:lnTo>
                    <a:pt x="64" y="263"/>
                  </a:lnTo>
                  <a:lnTo>
                    <a:pt x="169" y="287"/>
                  </a:lnTo>
                  <a:lnTo>
                    <a:pt x="118" y="233"/>
                  </a:lnTo>
                  <a:lnTo>
                    <a:pt x="106" y="214"/>
                  </a:lnTo>
                  <a:lnTo>
                    <a:pt x="220" y="100"/>
                  </a:lnTo>
                  <a:lnTo>
                    <a:pt x="220" y="100"/>
                  </a:lnTo>
                  <a:close/>
                </a:path>
              </a:pathLst>
            </a:custGeom>
            <a:solidFill>
              <a:srgbClr val="CF896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1" name="Freeform 39"/>
            <p:cNvSpPr>
              <a:spLocks/>
            </p:cNvSpPr>
            <p:nvPr/>
          </p:nvSpPr>
          <p:spPr bwMode="auto">
            <a:xfrm>
              <a:off x="4808" y="2593"/>
              <a:ext cx="42" cy="70"/>
            </a:xfrm>
            <a:custGeom>
              <a:avLst/>
              <a:gdLst/>
              <a:ahLst/>
              <a:cxnLst>
                <a:cxn ang="0">
                  <a:pos x="59" y="25"/>
                </a:cxn>
                <a:cxn ang="0">
                  <a:pos x="32" y="0"/>
                </a:cxn>
                <a:cxn ang="0">
                  <a:pos x="0" y="17"/>
                </a:cxn>
                <a:cxn ang="0">
                  <a:pos x="16" y="61"/>
                </a:cxn>
                <a:cxn ang="0">
                  <a:pos x="16" y="96"/>
                </a:cxn>
                <a:cxn ang="0">
                  <a:pos x="55" y="84"/>
                </a:cxn>
                <a:cxn ang="0">
                  <a:pos x="59" y="141"/>
                </a:cxn>
                <a:cxn ang="0">
                  <a:pos x="83" y="90"/>
                </a:cxn>
                <a:cxn ang="0">
                  <a:pos x="45" y="51"/>
                </a:cxn>
                <a:cxn ang="0">
                  <a:pos x="59" y="25"/>
                </a:cxn>
                <a:cxn ang="0">
                  <a:pos x="59" y="25"/>
                </a:cxn>
              </a:cxnLst>
              <a:rect l="0" t="0" r="r" b="b"/>
              <a:pathLst>
                <a:path w="83" h="141">
                  <a:moveTo>
                    <a:pt x="59" y="25"/>
                  </a:moveTo>
                  <a:lnTo>
                    <a:pt x="32" y="0"/>
                  </a:lnTo>
                  <a:lnTo>
                    <a:pt x="0" y="17"/>
                  </a:lnTo>
                  <a:lnTo>
                    <a:pt x="16" y="61"/>
                  </a:lnTo>
                  <a:lnTo>
                    <a:pt x="16" y="96"/>
                  </a:lnTo>
                  <a:lnTo>
                    <a:pt x="55" y="84"/>
                  </a:lnTo>
                  <a:lnTo>
                    <a:pt x="59" y="141"/>
                  </a:lnTo>
                  <a:lnTo>
                    <a:pt x="83" y="90"/>
                  </a:lnTo>
                  <a:lnTo>
                    <a:pt x="45" y="51"/>
                  </a:lnTo>
                  <a:lnTo>
                    <a:pt x="59" y="25"/>
                  </a:lnTo>
                  <a:lnTo>
                    <a:pt x="59" y="25"/>
                  </a:lnTo>
                  <a:close/>
                </a:path>
              </a:pathLst>
            </a:custGeom>
            <a:solidFill>
              <a:srgbClr val="FFD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2" name="Freeform 40"/>
            <p:cNvSpPr>
              <a:spLocks/>
            </p:cNvSpPr>
            <p:nvPr/>
          </p:nvSpPr>
          <p:spPr bwMode="auto">
            <a:xfrm>
              <a:off x="4629" y="2468"/>
              <a:ext cx="216" cy="153"/>
            </a:xfrm>
            <a:custGeom>
              <a:avLst/>
              <a:gdLst/>
              <a:ahLst/>
              <a:cxnLst>
                <a:cxn ang="0">
                  <a:pos x="0" y="104"/>
                </a:cxn>
                <a:cxn ang="0">
                  <a:pos x="29" y="159"/>
                </a:cxn>
                <a:cxn ang="0">
                  <a:pos x="96" y="171"/>
                </a:cxn>
                <a:cxn ang="0">
                  <a:pos x="159" y="153"/>
                </a:cxn>
                <a:cxn ang="0">
                  <a:pos x="184" y="86"/>
                </a:cxn>
                <a:cxn ang="0">
                  <a:pos x="255" y="82"/>
                </a:cxn>
                <a:cxn ang="0">
                  <a:pos x="293" y="98"/>
                </a:cxn>
                <a:cxn ang="0">
                  <a:pos x="280" y="127"/>
                </a:cxn>
                <a:cxn ang="0">
                  <a:pos x="318" y="153"/>
                </a:cxn>
                <a:cxn ang="0">
                  <a:pos x="296" y="178"/>
                </a:cxn>
                <a:cxn ang="0">
                  <a:pos x="308" y="210"/>
                </a:cxn>
                <a:cxn ang="0">
                  <a:pos x="337" y="242"/>
                </a:cxn>
                <a:cxn ang="0">
                  <a:pos x="337" y="271"/>
                </a:cxn>
                <a:cxn ang="0">
                  <a:pos x="357" y="306"/>
                </a:cxn>
                <a:cxn ang="0">
                  <a:pos x="389" y="306"/>
                </a:cxn>
                <a:cxn ang="0">
                  <a:pos x="404" y="271"/>
                </a:cxn>
                <a:cxn ang="0">
                  <a:pos x="430" y="261"/>
                </a:cxn>
                <a:cxn ang="0">
                  <a:pos x="432" y="214"/>
                </a:cxn>
                <a:cxn ang="0">
                  <a:pos x="410" y="198"/>
                </a:cxn>
                <a:cxn ang="0">
                  <a:pos x="432" y="171"/>
                </a:cxn>
                <a:cxn ang="0">
                  <a:pos x="410" y="118"/>
                </a:cxn>
                <a:cxn ang="0">
                  <a:pos x="382" y="88"/>
                </a:cxn>
                <a:cxn ang="0">
                  <a:pos x="424" y="76"/>
                </a:cxn>
                <a:cxn ang="0">
                  <a:pos x="379" y="51"/>
                </a:cxn>
                <a:cxn ang="0">
                  <a:pos x="331" y="51"/>
                </a:cxn>
                <a:cxn ang="0">
                  <a:pos x="306" y="22"/>
                </a:cxn>
                <a:cxn ang="0">
                  <a:pos x="232" y="0"/>
                </a:cxn>
                <a:cxn ang="0">
                  <a:pos x="184" y="12"/>
                </a:cxn>
                <a:cxn ang="0">
                  <a:pos x="249" y="37"/>
                </a:cxn>
                <a:cxn ang="0">
                  <a:pos x="194" y="35"/>
                </a:cxn>
                <a:cxn ang="0">
                  <a:pos x="127" y="29"/>
                </a:cxn>
                <a:cxn ang="0">
                  <a:pos x="92" y="51"/>
                </a:cxn>
                <a:cxn ang="0">
                  <a:pos x="139" y="66"/>
                </a:cxn>
                <a:cxn ang="0">
                  <a:pos x="102" y="92"/>
                </a:cxn>
                <a:cxn ang="0">
                  <a:pos x="53" y="82"/>
                </a:cxn>
                <a:cxn ang="0">
                  <a:pos x="22" y="80"/>
                </a:cxn>
                <a:cxn ang="0">
                  <a:pos x="0" y="104"/>
                </a:cxn>
                <a:cxn ang="0">
                  <a:pos x="0" y="104"/>
                </a:cxn>
              </a:cxnLst>
              <a:rect l="0" t="0" r="r" b="b"/>
              <a:pathLst>
                <a:path w="432" h="306">
                  <a:moveTo>
                    <a:pt x="0" y="104"/>
                  </a:moveTo>
                  <a:lnTo>
                    <a:pt x="29" y="159"/>
                  </a:lnTo>
                  <a:lnTo>
                    <a:pt x="96" y="171"/>
                  </a:lnTo>
                  <a:lnTo>
                    <a:pt x="159" y="153"/>
                  </a:lnTo>
                  <a:lnTo>
                    <a:pt x="184" y="86"/>
                  </a:lnTo>
                  <a:lnTo>
                    <a:pt x="255" y="82"/>
                  </a:lnTo>
                  <a:lnTo>
                    <a:pt x="293" y="98"/>
                  </a:lnTo>
                  <a:lnTo>
                    <a:pt x="280" y="127"/>
                  </a:lnTo>
                  <a:lnTo>
                    <a:pt x="318" y="153"/>
                  </a:lnTo>
                  <a:lnTo>
                    <a:pt x="296" y="178"/>
                  </a:lnTo>
                  <a:lnTo>
                    <a:pt x="308" y="210"/>
                  </a:lnTo>
                  <a:lnTo>
                    <a:pt x="337" y="242"/>
                  </a:lnTo>
                  <a:lnTo>
                    <a:pt x="337" y="271"/>
                  </a:lnTo>
                  <a:lnTo>
                    <a:pt x="357" y="306"/>
                  </a:lnTo>
                  <a:lnTo>
                    <a:pt x="389" y="306"/>
                  </a:lnTo>
                  <a:lnTo>
                    <a:pt x="404" y="271"/>
                  </a:lnTo>
                  <a:lnTo>
                    <a:pt x="430" y="261"/>
                  </a:lnTo>
                  <a:lnTo>
                    <a:pt x="432" y="214"/>
                  </a:lnTo>
                  <a:lnTo>
                    <a:pt x="410" y="198"/>
                  </a:lnTo>
                  <a:lnTo>
                    <a:pt x="432" y="171"/>
                  </a:lnTo>
                  <a:lnTo>
                    <a:pt x="410" y="118"/>
                  </a:lnTo>
                  <a:lnTo>
                    <a:pt x="382" y="88"/>
                  </a:lnTo>
                  <a:lnTo>
                    <a:pt x="424" y="76"/>
                  </a:lnTo>
                  <a:lnTo>
                    <a:pt x="379" y="51"/>
                  </a:lnTo>
                  <a:lnTo>
                    <a:pt x="331" y="51"/>
                  </a:lnTo>
                  <a:lnTo>
                    <a:pt x="306" y="22"/>
                  </a:lnTo>
                  <a:lnTo>
                    <a:pt x="232" y="0"/>
                  </a:lnTo>
                  <a:lnTo>
                    <a:pt x="184" y="12"/>
                  </a:lnTo>
                  <a:lnTo>
                    <a:pt x="249" y="37"/>
                  </a:lnTo>
                  <a:lnTo>
                    <a:pt x="194" y="35"/>
                  </a:lnTo>
                  <a:lnTo>
                    <a:pt x="127" y="29"/>
                  </a:lnTo>
                  <a:lnTo>
                    <a:pt x="92" y="51"/>
                  </a:lnTo>
                  <a:lnTo>
                    <a:pt x="139" y="66"/>
                  </a:lnTo>
                  <a:lnTo>
                    <a:pt x="102" y="92"/>
                  </a:lnTo>
                  <a:lnTo>
                    <a:pt x="53" y="82"/>
                  </a:lnTo>
                  <a:lnTo>
                    <a:pt x="22" y="80"/>
                  </a:lnTo>
                  <a:lnTo>
                    <a:pt x="0" y="104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CCC4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3" name="Freeform 41"/>
            <p:cNvSpPr>
              <a:spLocks/>
            </p:cNvSpPr>
            <p:nvPr/>
          </p:nvSpPr>
          <p:spPr bwMode="auto">
            <a:xfrm>
              <a:off x="4730" y="2747"/>
              <a:ext cx="140" cy="150"/>
            </a:xfrm>
            <a:custGeom>
              <a:avLst/>
              <a:gdLst/>
              <a:ahLst/>
              <a:cxnLst>
                <a:cxn ang="0">
                  <a:pos x="175" y="69"/>
                </a:cxn>
                <a:cxn ang="0">
                  <a:pos x="232" y="63"/>
                </a:cxn>
                <a:cxn ang="0">
                  <a:pos x="279" y="0"/>
                </a:cxn>
                <a:cxn ang="0">
                  <a:pos x="261" y="114"/>
                </a:cxn>
                <a:cxn ang="0">
                  <a:pos x="175" y="262"/>
                </a:cxn>
                <a:cxn ang="0">
                  <a:pos x="127" y="217"/>
                </a:cxn>
                <a:cxn ang="0">
                  <a:pos x="82" y="217"/>
                </a:cxn>
                <a:cxn ang="0">
                  <a:pos x="35" y="299"/>
                </a:cxn>
                <a:cxn ang="0">
                  <a:pos x="0" y="223"/>
                </a:cxn>
                <a:cxn ang="0">
                  <a:pos x="38" y="124"/>
                </a:cxn>
                <a:cxn ang="0">
                  <a:pos x="41" y="67"/>
                </a:cxn>
                <a:cxn ang="0">
                  <a:pos x="89" y="61"/>
                </a:cxn>
                <a:cxn ang="0">
                  <a:pos x="127" y="61"/>
                </a:cxn>
                <a:cxn ang="0">
                  <a:pos x="197" y="18"/>
                </a:cxn>
                <a:cxn ang="0">
                  <a:pos x="175" y="69"/>
                </a:cxn>
                <a:cxn ang="0">
                  <a:pos x="175" y="69"/>
                </a:cxn>
              </a:cxnLst>
              <a:rect l="0" t="0" r="r" b="b"/>
              <a:pathLst>
                <a:path w="279" h="299">
                  <a:moveTo>
                    <a:pt x="175" y="69"/>
                  </a:moveTo>
                  <a:lnTo>
                    <a:pt x="232" y="63"/>
                  </a:lnTo>
                  <a:lnTo>
                    <a:pt x="279" y="0"/>
                  </a:lnTo>
                  <a:lnTo>
                    <a:pt x="261" y="114"/>
                  </a:lnTo>
                  <a:lnTo>
                    <a:pt x="175" y="262"/>
                  </a:lnTo>
                  <a:lnTo>
                    <a:pt x="127" y="217"/>
                  </a:lnTo>
                  <a:lnTo>
                    <a:pt x="82" y="217"/>
                  </a:lnTo>
                  <a:lnTo>
                    <a:pt x="35" y="299"/>
                  </a:lnTo>
                  <a:lnTo>
                    <a:pt x="0" y="223"/>
                  </a:lnTo>
                  <a:lnTo>
                    <a:pt x="38" y="124"/>
                  </a:lnTo>
                  <a:lnTo>
                    <a:pt x="41" y="67"/>
                  </a:lnTo>
                  <a:lnTo>
                    <a:pt x="89" y="61"/>
                  </a:lnTo>
                  <a:lnTo>
                    <a:pt x="127" y="61"/>
                  </a:lnTo>
                  <a:lnTo>
                    <a:pt x="197" y="18"/>
                  </a:lnTo>
                  <a:lnTo>
                    <a:pt x="175" y="69"/>
                  </a:lnTo>
                  <a:lnTo>
                    <a:pt x="175" y="69"/>
                  </a:lnTo>
                  <a:close/>
                </a:path>
              </a:pathLst>
            </a:custGeom>
            <a:solidFill>
              <a:srgbClr val="E0E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4" name="Freeform 42"/>
            <p:cNvSpPr>
              <a:spLocks/>
            </p:cNvSpPr>
            <p:nvPr/>
          </p:nvSpPr>
          <p:spPr bwMode="auto">
            <a:xfrm>
              <a:off x="4459" y="3074"/>
              <a:ext cx="48" cy="90"/>
            </a:xfrm>
            <a:custGeom>
              <a:avLst/>
              <a:gdLst/>
              <a:ahLst/>
              <a:cxnLst>
                <a:cxn ang="0">
                  <a:pos x="19" y="49"/>
                </a:cxn>
                <a:cxn ang="0">
                  <a:pos x="31" y="0"/>
                </a:cxn>
                <a:cxn ang="0">
                  <a:pos x="57" y="30"/>
                </a:cxn>
                <a:cxn ang="0">
                  <a:pos x="96" y="132"/>
                </a:cxn>
                <a:cxn ang="0">
                  <a:pos x="47" y="179"/>
                </a:cxn>
                <a:cxn ang="0">
                  <a:pos x="0" y="77"/>
                </a:cxn>
                <a:cxn ang="0">
                  <a:pos x="37" y="81"/>
                </a:cxn>
                <a:cxn ang="0">
                  <a:pos x="19" y="49"/>
                </a:cxn>
                <a:cxn ang="0">
                  <a:pos x="19" y="49"/>
                </a:cxn>
              </a:cxnLst>
              <a:rect l="0" t="0" r="r" b="b"/>
              <a:pathLst>
                <a:path w="96" h="179">
                  <a:moveTo>
                    <a:pt x="19" y="49"/>
                  </a:moveTo>
                  <a:lnTo>
                    <a:pt x="31" y="0"/>
                  </a:lnTo>
                  <a:lnTo>
                    <a:pt x="57" y="30"/>
                  </a:lnTo>
                  <a:lnTo>
                    <a:pt x="96" y="132"/>
                  </a:lnTo>
                  <a:lnTo>
                    <a:pt x="47" y="179"/>
                  </a:lnTo>
                  <a:lnTo>
                    <a:pt x="0" y="77"/>
                  </a:lnTo>
                  <a:lnTo>
                    <a:pt x="37" y="81"/>
                  </a:lnTo>
                  <a:lnTo>
                    <a:pt x="19" y="49"/>
                  </a:lnTo>
                  <a:lnTo>
                    <a:pt x="19" y="49"/>
                  </a:lnTo>
                  <a:close/>
                </a:path>
              </a:pathLst>
            </a:custGeom>
            <a:solidFill>
              <a:srgbClr val="E0E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5" name="Freeform 43"/>
            <p:cNvSpPr>
              <a:spLocks/>
            </p:cNvSpPr>
            <p:nvPr/>
          </p:nvSpPr>
          <p:spPr bwMode="auto">
            <a:xfrm>
              <a:off x="4475" y="2790"/>
              <a:ext cx="303" cy="353"/>
            </a:xfrm>
            <a:custGeom>
              <a:avLst/>
              <a:gdLst/>
              <a:ahLst/>
              <a:cxnLst>
                <a:cxn ang="0">
                  <a:pos x="0" y="568"/>
                </a:cxn>
                <a:cxn ang="0">
                  <a:pos x="51" y="562"/>
                </a:cxn>
                <a:cxn ang="0">
                  <a:pos x="96" y="550"/>
                </a:cxn>
                <a:cxn ang="0">
                  <a:pos x="160" y="432"/>
                </a:cxn>
                <a:cxn ang="0">
                  <a:pos x="246" y="381"/>
                </a:cxn>
                <a:cxn ang="0">
                  <a:pos x="249" y="362"/>
                </a:cxn>
                <a:cxn ang="0">
                  <a:pos x="297" y="362"/>
                </a:cxn>
                <a:cxn ang="0">
                  <a:pos x="271" y="287"/>
                </a:cxn>
                <a:cxn ang="0">
                  <a:pos x="316" y="196"/>
                </a:cxn>
                <a:cxn ang="0">
                  <a:pos x="332" y="132"/>
                </a:cxn>
                <a:cxn ang="0">
                  <a:pos x="360" y="151"/>
                </a:cxn>
                <a:cxn ang="0">
                  <a:pos x="367" y="84"/>
                </a:cxn>
                <a:cxn ang="0">
                  <a:pos x="472" y="0"/>
                </a:cxn>
                <a:cxn ang="0">
                  <a:pos x="409" y="106"/>
                </a:cxn>
                <a:cxn ang="0">
                  <a:pos x="387" y="173"/>
                </a:cxn>
                <a:cxn ang="0">
                  <a:pos x="415" y="169"/>
                </a:cxn>
                <a:cxn ang="0">
                  <a:pos x="479" y="61"/>
                </a:cxn>
                <a:cxn ang="0">
                  <a:pos x="520" y="20"/>
                </a:cxn>
                <a:cxn ang="0">
                  <a:pos x="497" y="132"/>
                </a:cxn>
                <a:cxn ang="0">
                  <a:pos x="523" y="141"/>
                </a:cxn>
                <a:cxn ang="0">
                  <a:pos x="546" y="214"/>
                </a:cxn>
                <a:cxn ang="0">
                  <a:pos x="523" y="323"/>
                </a:cxn>
                <a:cxn ang="0">
                  <a:pos x="549" y="374"/>
                </a:cxn>
                <a:cxn ang="0">
                  <a:pos x="587" y="466"/>
                </a:cxn>
                <a:cxn ang="0">
                  <a:pos x="607" y="560"/>
                </a:cxn>
                <a:cxn ang="0">
                  <a:pos x="497" y="665"/>
                </a:cxn>
                <a:cxn ang="0">
                  <a:pos x="431" y="509"/>
                </a:cxn>
                <a:cxn ang="0">
                  <a:pos x="380" y="578"/>
                </a:cxn>
                <a:cxn ang="0">
                  <a:pos x="138" y="690"/>
                </a:cxn>
                <a:cxn ang="0">
                  <a:pos x="80" y="706"/>
                </a:cxn>
                <a:cxn ang="0">
                  <a:pos x="26" y="598"/>
                </a:cxn>
                <a:cxn ang="0">
                  <a:pos x="0" y="568"/>
                </a:cxn>
                <a:cxn ang="0">
                  <a:pos x="0" y="568"/>
                </a:cxn>
              </a:cxnLst>
              <a:rect l="0" t="0" r="r" b="b"/>
              <a:pathLst>
                <a:path w="607" h="706">
                  <a:moveTo>
                    <a:pt x="0" y="568"/>
                  </a:moveTo>
                  <a:lnTo>
                    <a:pt x="51" y="562"/>
                  </a:lnTo>
                  <a:lnTo>
                    <a:pt x="96" y="550"/>
                  </a:lnTo>
                  <a:lnTo>
                    <a:pt x="160" y="432"/>
                  </a:lnTo>
                  <a:lnTo>
                    <a:pt x="246" y="381"/>
                  </a:lnTo>
                  <a:lnTo>
                    <a:pt x="249" y="362"/>
                  </a:lnTo>
                  <a:lnTo>
                    <a:pt x="297" y="362"/>
                  </a:lnTo>
                  <a:lnTo>
                    <a:pt x="271" y="287"/>
                  </a:lnTo>
                  <a:lnTo>
                    <a:pt x="316" y="196"/>
                  </a:lnTo>
                  <a:lnTo>
                    <a:pt x="332" y="132"/>
                  </a:lnTo>
                  <a:lnTo>
                    <a:pt x="360" y="151"/>
                  </a:lnTo>
                  <a:lnTo>
                    <a:pt x="367" y="84"/>
                  </a:lnTo>
                  <a:lnTo>
                    <a:pt x="472" y="0"/>
                  </a:lnTo>
                  <a:lnTo>
                    <a:pt x="409" y="106"/>
                  </a:lnTo>
                  <a:lnTo>
                    <a:pt x="387" y="173"/>
                  </a:lnTo>
                  <a:lnTo>
                    <a:pt x="415" y="169"/>
                  </a:lnTo>
                  <a:lnTo>
                    <a:pt x="479" y="61"/>
                  </a:lnTo>
                  <a:lnTo>
                    <a:pt x="520" y="20"/>
                  </a:lnTo>
                  <a:lnTo>
                    <a:pt x="497" y="132"/>
                  </a:lnTo>
                  <a:lnTo>
                    <a:pt x="523" y="141"/>
                  </a:lnTo>
                  <a:lnTo>
                    <a:pt x="546" y="214"/>
                  </a:lnTo>
                  <a:lnTo>
                    <a:pt x="523" y="323"/>
                  </a:lnTo>
                  <a:lnTo>
                    <a:pt x="549" y="374"/>
                  </a:lnTo>
                  <a:lnTo>
                    <a:pt x="587" y="466"/>
                  </a:lnTo>
                  <a:lnTo>
                    <a:pt x="607" y="560"/>
                  </a:lnTo>
                  <a:lnTo>
                    <a:pt x="497" y="665"/>
                  </a:lnTo>
                  <a:lnTo>
                    <a:pt x="431" y="509"/>
                  </a:lnTo>
                  <a:lnTo>
                    <a:pt x="380" y="578"/>
                  </a:lnTo>
                  <a:lnTo>
                    <a:pt x="138" y="690"/>
                  </a:lnTo>
                  <a:lnTo>
                    <a:pt x="80" y="706"/>
                  </a:lnTo>
                  <a:lnTo>
                    <a:pt x="26" y="598"/>
                  </a:lnTo>
                  <a:lnTo>
                    <a:pt x="0" y="568"/>
                  </a:lnTo>
                  <a:lnTo>
                    <a:pt x="0" y="568"/>
                  </a:lnTo>
                  <a:close/>
                </a:path>
              </a:pathLst>
            </a:custGeom>
            <a:solidFill>
              <a:srgbClr val="80B9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6" name="Freeform 44"/>
            <p:cNvSpPr>
              <a:spLocks/>
            </p:cNvSpPr>
            <p:nvPr/>
          </p:nvSpPr>
          <p:spPr bwMode="auto">
            <a:xfrm>
              <a:off x="4606" y="2728"/>
              <a:ext cx="574" cy="996"/>
            </a:xfrm>
            <a:custGeom>
              <a:avLst/>
              <a:gdLst/>
              <a:ahLst/>
              <a:cxnLst>
                <a:cxn ang="0">
                  <a:pos x="200" y="879"/>
                </a:cxn>
                <a:cxn ang="0">
                  <a:pos x="302" y="869"/>
                </a:cxn>
                <a:cxn ang="0">
                  <a:pos x="446" y="667"/>
                </a:cxn>
                <a:cxn ang="0">
                  <a:pos x="567" y="600"/>
                </a:cxn>
                <a:cxn ang="0">
                  <a:pos x="640" y="405"/>
                </a:cxn>
                <a:cxn ang="0">
                  <a:pos x="545" y="444"/>
                </a:cxn>
                <a:cxn ang="0">
                  <a:pos x="459" y="537"/>
                </a:cxn>
                <a:cxn ang="0">
                  <a:pos x="430" y="346"/>
                </a:cxn>
                <a:cxn ang="0">
                  <a:pos x="475" y="228"/>
                </a:cxn>
                <a:cxn ang="0">
                  <a:pos x="532" y="26"/>
                </a:cxn>
                <a:cxn ang="0">
                  <a:pos x="587" y="55"/>
                </a:cxn>
                <a:cxn ang="0">
                  <a:pos x="791" y="132"/>
                </a:cxn>
                <a:cxn ang="0">
                  <a:pos x="816" y="157"/>
                </a:cxn>
                <a:cxn ang="0">
                  <a:pos x="905" y="265"/>
                </a:cxn>
                <a:cxn ang="0">
                  <a:pos x="931" y="539"/>
                </a:cxn>
                <a:cxn ang="0">
                  <a:pos x="917" y="738"/>
                </a:cxn>
                <a:cxn ang="0">
                  <a:pos x="1062" y="995"/>
                </a:cxn>
                <a:cxn ang="0">
                  <a:pos x="1103" y="1101"/>
                </a:cxn>
                <a:cxn ang="0">
                  <a:pos x="998" y="1203"/>
                </a:cxn>
                <a:cxn ang="0">
                  <a:pos x="934" y="1277"/>
                </a:cxn>
                <a:cxn ang="0">
                  <a:pos x="915" y="1420"/>
                </a:cxn>
                <a:cxn ang="0">
                  <a:pos x="905" y="1561"/>
                </a:cxn>
                <a:cxn ang="0">
                  <a:pos x="1062" y="1599"/>
                </a:cxn>
                <a:cxn ang="0">
                  <a:pos x="1135" y="1752"/>
                </a:cxn>
                <a:cxn ang="0">
                  <a:pos x="1080" y="1890"/>
                </a:cxn>
                <a:cxn ang="0">
                  <a:pos x="953" y="1992"/>
                </a:cxn>
                <a:cxn ang="0">
                  <a:pos x="858" y="1892"/>
                </a:cxn>
                <a:cxn ang="0">
                  <a:pos x="740" y="1742"/>
                </a:cxn>
                <a:cxn ang="0">
                  <a:pos x="538" y="1631"/>
                </a:cxn>
                <a:cxn ang="0">
                  <a:pos x="369" y="1402"/>
                </a:cxn>
                <a:cxn ang="0">
                  <a:pos x="338" y="1465"/>
                </a:cxn>
                <a:cxn ang="0">
                  <a:pos x="312" y="1595"/>
                </a:cxn>
                <a:cxn ang="0">
                  <a:pos x="412" y="1675"/>
                </a:cxn>
                <a:cxn ang="0">
                  <a:pos x="465" y="1778"/>
                </a:cxn>
                <a:cxn ang="0">
                  <a:pos x="359" y="1800"/>
                </a:cxn>
                <a:cxn ang="0">
                  <a:pos x="182" y="1764"/>
                </a:cxn>
                <a:cxn ang="0">
                  <a:pos x="108" y="1723"/>
                </a:cxn>
                <a:cxn ang="0">
                  <a:pos x="74" y="1513"/>
                </a:cxn>
                <a:cxn ang="0">
                  <a:pos x="0" y="1280"/>
                </a:cxn>
                <a:cxn ang="0">
                  <a:pos x="89" y="1149"/>
                </a:cxn>
                <a:cxn ang="0">
                  <a:pos x="172" y="1095"/>
                </a:cxn>
                <a:cxn ang="0">
                  <a:pos x="265" y="977"/>
                </a:cxn>
                <a:cxn ang="0">
                  <a:pos x="200" y="903"/>
                </a:cxn>
              </a:cxnLst>
              <a:rect l="0" t="0" r="r" b="b"/>
              <a:pathLst>
                <a:path w="1147" h="1992">
                  <a:moveTo>
                    <a:pt x="200" y="903"/>
                  </a:moveTo>
                  <a:lnTo>
                    <a:pt x="200" y="879"/>
                  </a:lnTo>
                  <a:lnTo>
                    <a:pt x="249" y="865"/>
                  </a:lnTo>
                  <a:lnTo>
                    <a:pt x="302" y="869"/>
                  </a:lnTo>
                  <a:lnTo>
                    <a:pt x="318" y="808"/>
                  </a:lnTo>
                  <a:lnTo>
                    <a:pt x="446" y="667"/>
                  </a:lnTo>
                  <a:lnTo>
                    <a:pt x="507" y="613"/>
                  </a:lnTo>
                  <a:lnTo>
                    <a:pt x="567" y="600"/>
                  </a:lnTo>
                  <a:lnTo>
                    <a:pt x="545" y="556"/>
                  </a:lnTo>
                  <a:lnTo>
                    <a:pt x="640" y="405"/>
                  </a:lnTo>
                  <a:lnTo>
                    <a:pt x="660" y="313"/>
                  </a:lnTo>
                  <a:lnTo>
                    <a:pt x="545" y="444"/>
                  </a:lnTo>
                  <a:lnTo>
                    <a:pt x="484" y="515"/>
                  </a:lnTo>
                  <a:lnTo>
                    <a:pt x="459" y="537"/>
                  </a:lnTo>
                  <a:lnTo>
                    <a:pt x="424" y="431"/>
                  </a:lnTo>
                  <a:lnTo>
                    <a:pt x="430" y="346"/>
                  </a:lnTo>
                  <a:lnTo>
                    <a:pt x="424" y="301"/>
                  </a:lnTo>
                  <a:lnTo>
                    <a:pt x="475" y="228"/>
                  </a:lnTo>
                  <a:lnTo>
                    <a:pt x="522" y="108"/>
                  </a:lnTo>
                  <a:lnTo>
                    <a:pt x="532" y="26"/>
                  </a:lnTo>
                  <a:lnTo>
                    <a:pt x="561" y="0"/>
                  </a:lnTo>
                  <a:lnTo>
                    <a:pt x="587" y="55"/>
                  </a:lnTo>
                  <a:lnTo>
                    <a:pt x="640" y="74"/>
                  </a:lnTo>
                  <a:lnTo>
                    <a:pt x="791" y="132"/>
                  </a:lnTo>
                  <a:lnTo>
                    <a:pt x="771" y="169"/>
                  </a:lnTo>
                  <a:lnTo>
                    <a:pt x="816" y="157"/>
                  </a:lnTo>
                  <a:lnTo>
                    <a:pt x="864" y="192"/>
                  </a:lnTo>
                  <a:lnTo>
                    <a:pt x="905" y="265"/>
                  </a:lnTo>
                  <a:lnTo>
                    <a:pt x="946" y="428"/>
                  </a:lnTo>
                  <a:lnTo>
                    <a:pt x="931" y="539"/>
                  </a:lnTo>
                  <a:lnTo>
                    <a:pt x="915" y="651"/>
                  </a:lnTo>
                  <a:lnTo>
                    <a:pt x="917" y="738"/>
                  </a:lnTo>
                  <a:lnTo>
                    <a:pt x="956" y="830"/>
                  </a:lnTo>
                  <a:lnTo>
                    <a:pt x="1062" y="995"/>
                  </a:lnTo>
                  <a:lnTo>
                    <a:pt x="1106" y="1062"/>
                  </a:lnTo>
                  <a:lnTo>
                    <a:pt x="1103" y="1101"/>
                  </a:lnTo>
                  <a:lnTo>
                    <a:pt x="1078" y="1200"/>
                  </a:lnTo>
                  <a:lnTo>
                    <a:pt x="998" y="1203"/>
                  </a:lnTo>
                  <a:lnTo>
                    <a:pt x="962" y="1216"/>
                  </a:lnTo>
                  <a:lnTo>
                    <a:pt x="934" y="1277"/>
                  </a:lnTo>
                  <a:lnTo>
                    <a:pt x="870" y="1359"/>
                  </a:lnTo>
                  <a:lnTo>
                    <a:pt x="915" y="1420"/>
                  </a:lnTo>
                  <a:lnTo>
                    <a:pt x="903" y="1520"/>
                  </a:lnTo>
                  <a:lnTo>
                    <a:pt x="905" y="1561"/>
                  </a:lnTo>
                  <a:lnTo>
                    <a:pt x="937" y="1542"/>
                  </a:lnTo>
                  <a:lnTo>
                    <a:pt x="1062" y="1599"/>
                  </a:lnTo>
                  <a:lnTo>
                    <a:pt x="1115" y="1682"/>
                  </a:lnTo>
                  <a:lnTo>
                    <a:pt x="1135" y="1752"/>
                  </a:lnTo>
                  <a:lnTo>
                    <a:pt x="1147" y="1803"/>
                  </a:lnTo>
                  <a:lnTo>
                    <a:pt x="1080" y="1890"/>
                  </a:lnTo>
                  <a:lnTo>
                    <a:pt x="976" y="1975"/>
                  </a:lnTo>
                  <a:lnTo>
                    <a:pt x="953" y="1992"/>
                  </a:lnTo>
                  <a:lnTo>
                    <a:pt x="903" y="1978"/>
                  </a:lnTo>
                  <a:lnTo>
                    <a:pt x="858" y="1892"/>
                  </a:lnTo>
                  <a:lnTo>
                    <a:pt x="758" y="1835"/>
                  </a:lnTo>
                  <a:lnTo>
                    <a:pt x="740" y="1742"/>
                  </a:lnTo>
                  <a:lnTo>
                    <a:pt x="602" y="1689"/>
                  </a:lnTo>
                  <a:lnTo>
                    <a:pt x="538" y="1631"/>
                  </a:lnTo>
                  <a:lnTo>
                    <a:pt x="514" y="1318"/>
                  </a:lnTo>
                  <a:lnTo>
                    <a:pt x="369" y="1402"/>
                  </a:lnTo>
                  <a:lnTo>
                    <a:pt x="312" y="1424"/>
                  </a:lnTo>
                  <a:lnTo>
                    <a:pt x="338" y="1465"/>
                  </a:lnTo>
                  <a:lnTo>
                    <a:pt x="302" y="1532"/>
                  </a:lnTo>
                  <a:lnTo>
                    <a:pt x="312" y="1595"/>
                  </a:lnTo>
                  <a:lnTo>
                    <a:pt x="359" y="1660"/>
                  </a:lnTo>
                  <a:lnTo>
                    <a:pt x="412" y="1675"/>
                  </a:lnTo>
                  <a:lnTo>
                    <a:pt x="446" y="1733"/>
                  </a:lnTo>
                  <a:lnTo>
                    <a:pt x="465" y="1778"/>
                  </a:lnTo>
                  <a:lnTo>
                    <a:pt x="434" y="1797"/>
                  </a:lnTo>
                  <a:lnTo>
                    <a:pt x="359" y="1800"/>
                  </a:lnTo>
                  <a:lnTo>
                    <a:pt x="296" y="1819"/>
                  </a:lnTo>
                  <a:lnTo>
                    <a:pt x="182" y="1764"/>
                  </a:lnTo>
                  <a:lnTo>
                    <a:pt x="125" y="1752"/>
                  </a:lnTo>
                  <a:lnTo>
                    <a:pt x="108" y="1723"/>
                  </a:lnTo>
                  <a:lnTo>
                    <a:pt x="108" y="1666"/>
                  </a:lnTo>
                  <a:lnTo>
                    <a:pt x="74" y="1513"/>
                  </a:lnTo>
                  <a:lnTo>
                    <a:pt x="23" y="1404"/>
                  </a:lnTo>
                  <a:lnTo>
                    <a:pt x="0" y="1280"/>
                  </a:lnTo>
                  <a:lnTo>
                    <a:pt x="19" y="1231"/>
                  </a:lnTo>
                  <a:lnTo>
                    <a:pt x="89" y="1149"/>
                  </a:lnTo>
                  <a:lnTo>
                    <a:pt x="147" y="1129"/>
                  </a:lnTo>
                  <a:lnTo>
                    <a:pt x="172" y="1095"/>
                  </a:lnTo>
                  <a:lnTo>
                    <a:pt x="249" y="1062"/>
                  </a:lnTo>
                  <a:lnTo>
                    <a:pt x="265" y="977"/>
                  </a:lnTo>
                  <a:lnTo>
                    <a:pt x="233" y="926"/>
                  </a:lnTo>
                  <a:lnTo>
                    <a:pt x="200" y="903"/>
                  </a:lnTo>
                  <a:lnTo>
                    <a:pt x="200" y="903"/>
                  </a:lnTo>
                  <a:close/>
                </a:path>
              </a:pathLst>
            </a:custGeom>
            <a:solidFill>
              <a:srgbClr val="80B9D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7" name="Freeform 45"/>
            <p:cNvSpPr>
              <a:spLocks/>
            </p:cNvSpPr>
            <p:nvPr/>
          </p:nvSpPr>
          <p:spPr bwMode="auto">
            <a:xfrm>
              <a:off x="4743" y="2794"/>
              <a:ext cx="96" cy="287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2" y="43"/>
                </a:cxn>
                <a:cxn ang="0">
                  <a:pos x="34" y="73"/>
                </a:cxn>
                <a:cxn ang="0">
                  <a:pos x="57" y="124"/>
                </a:cxn>
                <a:cxn ang="0">
                  <a:pos x="32" y="175"/>
                </a:cxn>
                <a:cxn ang="0">
                  <a:pos x="0" y="248"/>
                </a:cxn>
                <a:cxn ang="0">
                  <a:pos x="44" y="210"/>
                </a:cxn>
                <a:cxn ang="0">
                  <a:pos x="26" y="293"/>
                </a:cxn>
                <a:cxn ang="0">
                  <a:pos x="64" y="267"/>
                </a:cxn>
                <a:cxn ang="0">
                  <a:pos x="95" y="309"/>
                </a:cxn>
                <a:cxn ang="0">
                  <a:pos x="79" y="363"/>
                </a:cxn>
                <a:cxn ang="0">
                  <a:pos x="99" y="430"/>
                </a:cxn>
                <a:cxn ang="0">
                  <a:pos x="20" y="389"/>
                </a:cxn>
                <a:cxn ang="0">
                  <a:pos x="51" y="458"/>
                </a:cxn>
                <a:cxn ang="0">
                  <a:pos x="57" y="574"/>
                </a:cxn>
                <a:cxn ang="0">
                  <a:pos x="191" y="430"/>
                </a:cxn>
                <a:cxn ang="0">
                  <a:pos x="146" y="318"/>
                </a:cxn>
                <a:cxn ang="0">
                  <a:pos x="160" y="200"/>
                </a:cxn>
                <a:cxn ang="0">
                  <a:pos x="102" y="124"/>
                </a:cxn>
                <a:cxn ang="0">
                  <a:pos x="124" y="53"/>
                </a:cxn>
                <a:cxn ang="0">
                  <a:pos x="64" y="0"/>
                </a:cxn>
                <a:cxn ang="0">
                  <a:pos x="64" y="0"/>
                </a:cxn>
              </a:cxnLst>
              <a:rect l="0" t="0" r="r" b="b"/>
              <a:pathLst>
                <a:path w="191" h="574">
                  <a:moveTo>
                    <a:pt x="64" y="0"/>
                  </a:moveTo>
                  <a:lnTo>
                    <a:pt x="42" y="43"/>
                  </a:lnTo>
                  <a:lnTo>
                    <a:pt x="34" y="73"/>
                  </a:lnTo>
                  <a:lnTo>
                    <a:pt x="57" y="124"/>
                  </a:lnTo>
                  <a:lnTo>
                    <a:pt x="32" y="175"/>
                  </a:lnTo>
                  <a:lnTo>
                    <a:pt x="0" y="248"/>
                  </a:lnTo>
                  <a:lnTo>
                    <a:pt x="44" y="210"/>
                  </a:lnTo>
                  <a:lnTo>
                    <a:pt x="26" y="293"/>
                  </a:lnTo>
                  <a:lnTo>
                    <a:pt x="64" y="267"/>
                  </a:lnTo>
                  <a:lnTo>
                    <a:pt x="95" y="309"/>
                  </a:lnTo>
                  <a:lnTo>
                    <a:pt x="79" y="363"/>
                  </a:lnTo>
                  <a:lnTo>
                    <a:pt x="99" y="430"/>
                  </a:lnTo>
                  <a:lnTo>
                    <a:pt x="20" y="389"/>
                  </a:lnTo>
                  <a:lnTo>
                    <a:pt x="51" y="458"/>
                  </a:lnTo>
                  <a:lnTo>
                    <a:pt x="57" y="574"/>
                  </a:lnTo>
                  <a:lnTo>
                    <a:pt x="191" y="430"/>
                  </a:lnTo>
                  <a:lnTo>
                    <a:pt x="146" y="318"/>
                  </a:lnTo>
                  <a:lnTo>
                    <a:pt x="160" y="200"/>
                  </a:lnTo>
                  <a:lnTo>
                    <a:pt x="102" y="124"/>
                  </a:lnTo>
                  <a:lnTo>
                    <a:pt x="124" y="53"/>
                  </a:lnTo>
                  <a:lnTo>
                    <a:pt x="64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8" name="Freeform 46"/>
            <p:cNvSpPr>
              <a:spLocks/>
            </p:cNvSpPr>
            <p:nvPr/>
          </p:nvSpPr>
          <p:spPr bwMode="auto">
            <a:xfrm>
              <a:off x="4830" y="3159"/>
              <a:ext cx="104" cy="118"/>
            </a:xfrm>
            <a:custGeom>
              <a:avLst/>
              <a:gdLst/>
              <a:ahLst/>
              <a:cxnLst>
                <a:cxn ang="0">
                  <a:pos x="150" y="13"/>
                </a:cxn>
                <a:cxn ang="0">
                  <a:pos x="0" y="127"/>
                </a:cxn>
                <a:cxn ang="0">
                  <a:pos x="48" y="178"/>
                </a:cxn>
                <a:cxn ang="0">
                  <a:pos x="96" y="220"/>
                </a:cxn>
                <a:cxn ang="0">
                  <a:pos x="144" y="236"/>
                </a:cxn>
                <a:cxn ang="0">
                  <a:pos x="166" y="223"/>
                </a:cxn>
                <a:cxn ang="0">
                  <a:pos x="163" y="159"/>
                </a:cxn>
                <a:cxn ang="0">
                  <a:pos x="207" y="51"/>
                </a:cxn>
                <a:cxn ang="0">
                  <a:pos x="185" y="0"/>
                </a:cxn>
                <a:cxn ang="0">
                  <a:pos x="150" y="13"/>
                </a:cxn>
                <a:cxn ang="0">
                  <a:pos x="150" y="13"/>
                </a:cxn>
              </a:cxnLst>
              <a:rect l="0" t="0" r="r" b="b"/>
              <a:pathLst>
                <a:path w="207" h="236">
                  <a:moveTo>
                    <a:pt x="150" y="13"/>
                  </a:moveTo>
                  <a:lnTo>
                    <a:pt x="0" y="127"/>
                  </a:lnTo>
                  <a:lnTo>
                    <a:pt x="48" y="178"/>
                  </a:lnTo>
                  <a:lnTo>
                    <a:pt x="96" y="220"/>
                  </a:lnTo>
                  <a:lnTo>
                    <a:pt x="144" y="236"/>
                  </a:lnTo>
                  <a:lnTo>
                    <a:pt x="166" y="223"/>
                  </a:lnTo>
                  <a:lnTo>
                    <a:pt x="163" y="159"/>
                  </a:lnTo>
                  <a:lnTo>
                    <a:pt x="207" y="51"/>
                  </a:lnTo>
                  <a:lnTo>
                    <a:pt x="185" y="0"/>
                  </a:lnTo>
                  <a:lnTo>
                    <a:pt x="150" y="13"/>
                  </a:lnTo>
                  <a:lnTo>
                    <a:pt x="150" y="13"/>
                  </a:lnTo>
                  <a:close/>
                </a:path>
              </a:pathLst>
            </a:custGeom>
            <a:solidFill>
              <a:srgbClr val="FF33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99" name="Freeform 47"/>
            <p:cNvSpPr>
              <a:spLocks/>
            </p:cNvSpPr>
            <p:nvPr/>
          </p:nvSpPr>
          <p:spPr bwMode="auto">
            <a:xfrm>
              <a:off x="4294" y="3095"/>
              <a:ext cx="189" cy="172"/>
            </a:xfrm>
            <a:custGeom>
              <a:avLst/>
              <a:gdLst/>
              <a:ahLst/>
              <a:cxnLst>
                <a:cxn ang="0">
                  <a:pos x="80" y="17"/>
                </a:cxn>
                <a:cxn ang="0">
                  <a:pos x="106" y="0"/>
                </a:cxn>
                <a:cxn ang="0">
                  <a:pos x="137" y="10"/>
                </a:cxn>
                <a:cxn ang="0">
                  <a:pos x="185" y="29"/>
                </a:cxn>
                <a:cxn ang="0">
                  <a:pos x="210" y="19"/>
                </a:cxn>
                <a:cxn ang="0">
                  <a:pos x="249" y="33"/>
                </a:cxn>
                <a:cxn ang="0">
                  <a:pos x="293" y="58"/>
                </a:cxn>
                <a:cxn ang="0">
                  <a:pos x="306" y="23"/>
                </a:cxn>
                <a:cxn ang="0">
                  <a:pos x="341" y="58"/>
                </a:cxn>
                <a:cxn ang="0">
                  <a:pos x="379" y="137"/>
                </a:cxn>
                <a:cxn ang="0">
                  <a:pos x="344" y="135"/>
                </a:cxn>
                <a:cxn ang="0">
                  <a:pos x="322" y="198"/>
                </a:cxn>
                <a:cxn ang="0">
                  <a:pos x="281" y="230"/>
                </a:cxn>
                <a:cxn ang="0">
                  <a:pos x="198" y="328"/>
                </a:cxn>
                <a:cxn ang="0">
                  <a:pos x="175" y="326"/>
                </a:cxn>
                <a:cxn ang="0">
                  <a:pos x="157" y="310"/>
                </a:cxn>
                <a:cxn ang="0">
                  <a:pos x="118" y="345"/>
                </a:cxn>
                <a:cxn ang="0">
                  <a:pos x="98" y="328"/>
                </a:cxn>
                <a:cxn ang="0">
                  <a:pos x="131" y="275"/>
                </a:cxn>
                <a:cxn ang="0">
                  <a:pos x="159" y="188"/>
                </a:cxn>
                <a:cxn ang="0">
                  <a:pos x="118" y="208"/>
                </a:cxn>
                <a:cxn ang="0">
                  <a:pos x="61" y="306"/>
                </a:cxn>
                <a:cxn ang="0">
                  <a:pos x="19" y="314"/>
                </a:cxn>
                <a:cxn ang="0">
                  <a:pos x="16" y="269"/>
                </a:cxn>
                <a:cxn ang="0">
                  <a:pos x="32" y="246"/>
                </a:cxn>
                <a:cxn ang="0">
                  <a:pos x="0" y="217"/>
                </a:cxn>
                <a:cxn ang="0">
                  <a:pos x="16" y="182"/>
                </a:cxn>
                <a:cxn ang="0">
                  <a:pos x="57" y="157"/>
                </a:cxn>
                <a:cxn ang="0">
                  <a:pos x="124" y="109"/>
                </a:cxn>
                <a:cxn ang="0">
                  <a:pos x="165" y="173"/>
                </a:cxn>
                <a:cxn ang="0">
                  <a:pos x="157" y="102"/>
                </a:cxn>
                <a:cxn ang="0">
                  <a:pos x="182" y="77"/>
                </a:cxn>
                <a:cxn ang="0">
                  <a:pos x="134" y="41"/>
                </a:cxn>
                <a:cxn ang="0">
                  <a:pos x="80" y="17"/>
                </a:cxn>
                <a:cxn ang="0">
                  <a:pos x="80" y="17"/>
                </a:cxn>
              </a:cxnLst>
              <a:rect l="0" t="0" r="r" b="b"/>
              <a:pathLst>
                <a:path w="379" h="345">
                  <a:moveTo>
                    <a:pt x="80" y="17"/>
                  </a:moveTo>
                  <a:lnTo>
                    <a:pt x="106" y="0"/>
                  </a:lnTo>
                  <a:lnTo>
                    <a:pt x="137" y="10"/>
                  </a:lnTo>
                  <a:lnTo>
                    <a:pt x="185" y="29"/>
                  </a:lnTo>
                  <a:lnTo>
                    <a:pt x="210" y="19"/>
                  </a:lnTo>
                  <a:lnTo>
                    <a:pt x="249" y="33"/>
                  </a:lnTo>
                  <a:lnTo>
                    <a:pt x="293" y="58"/>
                  </a:lnTo>
                  <a:lnTo>
                    <a:pt x="306" y="23"/>
                  </a:lnTo>
                  <a:lnTo>
                    <a:pt x="341" y="58"/>
                  </a:lnTo>
                  <a:lnTo>
                    <a:pt x="379" y="137"/>
                  </a:lnTo>
                  <a:lnTo>
                    <a:pt x="344" y="135"/>
                  </a:lnTo>
                  <a:lnTo>
                    <a:pt x="322" y="198"/>
                  </a:lnTo>
                  <a:lnTo>
                    <a:pt x="281" y="230"/>
                  </a:lnTo>
                  <a:lnTo>
                    <a:pt x="198" y="328"/>
                  </a:lnTo>
                  <a:lnTo>
                    <a:pt x="175" y="326"/>
                  </a:lnTo>
                  <a:lnTo>
                    <a:pt x="157" y="310"/>
                  </a:lnTo>
                  <a:lnTo>
                    <a:pt x="118" y="345"/>
                  </a:lnTo>
                  <a:lnTo>
                    <a:pt x="98" y="328"/>
                  </a:lnTo>
                  <a:lnTo>
                    <a:pt x="131" y="275"/>
                  </a:lnTo>
                  <a:lnTo>
                    <a:pt x="159" y="188"/>
                  </a:lnTo>
                  <a:lnTo>
                    <a:pt x="118" y="208"/>
                  </a:lnTo>
                  <a:lnTo>
                    <a:pt x="61" y="306"/>
                  </a:lnTo>
                  <a:lnTo>
                    <a:pt x="19" y="314"/>
                  </a:lnTo>
                  <a:lnTo>
                    <a:pt x="16" y="269"/>
                  </a:lnTo>
                  <a:lnTo>
                    <a:pt x="32" y="246"/>
                  </a:lnTo>
                  <a:lnTo>
                    <a:pt x="0" y="217"/>
                  </a:lnTo>
                  <a:lnTo>
                    <a:pt x="16" y="182"/>
                  </a:lnTo>
                  <a:lnTo>
                    <a:pt x="57" y="157"/>
                  </a:lnTo>
                  <a:lnTo>
                    <a:pt x="124" y="109"/>
                  </a:lnTo>
                  <a:lnTo>
                    <a:pt x="165" y="173"/>
                  </a:lnTo>
                  <a:lnTo>
                    <a:pt x="157" y="102"/>
                  </a:lnTo>
                  <a:lnTo>
                    <a:pt x="182" y="77"/>
                  </a:lnTo>
                  <a:lnTo>
                    <a:pt x="134" y="41"/>
                  </a:lnTo>
                  <a:lnTo>
                    <a:pt x="80" y="17"/>
                  </a:lnTo>
                  <a:lnTo>
                    <a:pt x="80" y="17"/>
                  </a:lnTo>
                  <a:close/>
                </a:path>
              </a:pathLst>
            </a:custGeom>
            <a:solidFill>
              <a:srgbClr val="FFD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0" name="Freeform 48"/>
            <p:cNvSpPr>
              <a:spLocks/>
            </p:cNvSpPr>
            <p:nvPr/>
          </p:nvSpPr>
          <p:spPr bwMode="auto">
            <a:xfrm>
              <a:off x="4515" y="3173"/>
              <a:ext cx="227" cy="138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54" y="9"/>
                </a:cxn>
                <a:cxn ang="0">
                  <a:pos x="188" y="25"/>
                </a:cxn>
                <a:cxn ang="0">
                  <a:pos x="246" y="37"/>
                </a:cxn>
                <a:cxn ang="0">
                  <a:pos x="307" y="16"/>
                </a:cxn>
                <a:cxn ang="0">
                  <a:pos x="341" y="19"/>
                </a:cxn>
                <a:cxn ang="0">
                  <a:pos x="358" y="37"/>
                </a:cxn>
                <a:cxn ang="0">
                  <a:pos x="389" y="29"/>
                </a:cxn>
                <a:cxn ang="0">
                  <a:pos x="431" y="51"/>
                </a:cxn>
                <a:cxn ang="0">
                  <a:pos x="453" y="114"/>
                </a:cxn>
                <a:cxn ang="0">
                  <a:pos x="431" y="171"/>
                </a:cxn>
                <a:cxn ang="0">
                  <a:pos x="386" y="188"/>
                </a:cxn>
                <a:cxn ang="0">
                  <a:pos x="303" y="245"/>
                </a:cxn>
                <a:cxn ang="0">
                  <a:pos x="249" y="248"/>
                </a:cxn>
                <a:cxn ang="0">
                  <a:pos x="172" y="238"/>
                </a:cxn>
                <a:cxn ang="0">
                  <a:pos x="60" y="275"/>
                </a:cxn>
                <a:cxn ang="0">
                  <a:pos x="51" y="242"/>
                </a:cxn>
                <a:cxn ang="0">
                  <a:pos x="0" y="224"/>
                </a:cxn>
                <a:cxn ang="0">
                  <a:pos x="13" y="204"/>
                </a:cxn>
                <a:cxn ang="0">
                  <a:pos x="44" y="185"/>
                </a:cxn>
                <a:cxn ang="0">
                  <a:pos x="70" y="188"/>
                </a:cxn>
                <a:cxn ang="0">
                  <a:pos x="60" y="157"/>
                </a:cxn>
                <a:cxn ang="0">
                  <a:pos x="87" y="140"/>
                </a:cxn>
                <a:cxn ang="0">
                  <a:pos x="201" y="130"/>
                </a:cxn>
                <a:cxn ang="0">
                  <a:pos x="197" y="96"/>
                </a:cxn>
                <a:cxn ang="0">
                  <a:pos x="160" y="47"/>
                </a:cxn>
                <a:cxn ang="0">
                  <a:pos x="121" y="22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453" h="275">
                  <a:moveTo>
                    <a:pt x="118" y="0"/>
                  </a:moveTo>
                  <a:lnTo>
                    <a:pt x="154" y="9"/>
                  </a:lnTo>
                  <a:lnTo>
                    <a:pt x="188" y="25"/>
                  </a:lnTo>
                  <a:lnTo>
                    <a:pt x="246" y="37"/>
                  </a:lnTo>
                  <a:lnTo>
                    <a:pt x="307" y="16"/>
                  </a:lnTo>
                  <a:lnTo>
                    <a:pt x="341" y="19"/>
                  </a:lnTo>
                  <a:lnTo>
                    <a:pt x="358" y="37"/>
                  </a:lnTo>
                  <a:lnTo>
                    <a:pt x="389" y="29"/>
                  </a:lnTo>
                  <a:lnTo>
                    <a:pt x="431" y="51"/>
                  </a:lnTo>
                  <a:lnTo>
                    <a:pt x="453" y="114"/>
                  </a:lnTo>
                  <a:lnTo>
                    <a:pt x="431" y="171"/>
                  </a:lnTo>
                  <a:lnTo>
                    <a:pt x="386" y="188"/>
                  </a:lnTo>
                  <a:lnTo>
                    <a:pt x="303" y="245"/>
                  </a:lnTo>
                  <a:lnTo>
                    <a:pt x="249" y="248"/>
                  </a:lnTo>
                  <a:lnTo>
                    <a:pt x="172" y="238"/>
                  </a:lnTo>
                  <a:lnTo>
                    <a:pt x="60" y="275"/>
                  </a:lnTo>
                  <a:lnTo>
                    <a:pt x="51" y="242"/>
                  </a:lnTo>
                  <a:lnTo>
                    <a:pt x="0" y="224"/>
                  </a:lnTo>
                  <a:lnTo>
                    <a:pt x="13" y="204"/>
                  </a:lnTo>
                  <a:lnTo>
                    <a:pt x="44" y="185"/>
                  </a:lnTo>
                  <a:lnTo>
                    <a:pt x="70" y="188"/>
                  </a:lnTo>
                  <a:lnTo>
                    <a:pt x="60" y="157"/>
                  </a:lnTo>
                  <a:lnTo>
                    <a:pt x="87" y="140"/>
                  </a:lnTo>
                  <a:lnTo>
                    <a:pt x="201" y="130"/>
                  </a:lnTo>
                  <a:lnTo>
                    <a:pt x="197" y="96"/>
                  </a:lnTo>
                  <a:lnTo>
                    <a:pt x="160" y="47"/>
                  </a:lnTo>
                  <a:lnTo>
                    <a:pt x="121" y="22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FFD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1" name="Freeform 49"/>
            <p:cNvSpPr>
              <a:spLocks/>
            </p:cNvSpPr>
            <p:nvPr/>
          </p:nvSpPr>
          <p:spPr bwMode="auto">
            <a:xfrm>
              <a:off x="4666" y="2509"/>
              <a:ext cx="163" cy="278"/>
            </a:xfrm>
            <a:custGeom>
              <a:avLst/>
              <a:gdLst/>
              <a:ahLst/>
              <a:cxnLst>
                <a:cxn ang="0">
                  <a:pos x="0" y="89"/>
                </a:cxn>
                <a:cxn ang="0">
                  <a:pos x="0" y="148"/>
                </a:cxn>
                <a:cxn ang="0">
                  <a:pos x="6" y="189"/>
                </a:cxn>
                <a:cxn ang="0">
                  <a:pos x="20" y="207"/>
                </a:cxn>
                <a:cxn ang="0">
                  <a:pos x="61" y="221"/>
                </a:cxn>
                <a:cxn ang="0">
                  <a:pos x="57" y="246"/>
                </a:cxn>
                <a:cxn ang="0">
                  <a:pos x="32" y="272"/>
                </a:cxn>
                <a:cxn ang="0">
                  <a:pos x="35" y="319"/>
                </a:cxn>
                <a:cxn ang="0">
                  <a:pos x="63" y="354"/>
                </a:cxn>
                <a:cxn ang="0">
                  <a:pos x="87" y="374"/>
                </a:cxn>
                <a:cxn ang="0">
                  <a:pos x="93" y="424"/>
                </a:cxn>
                <a:cxn ang="0">
                  <a:pos x="129" y="443"/>
                </a:cxn>
                <a:cxn ang="0">
                  <a:pos x="139" y="487"/>
                </a:cxn>
                <a:cxn ang="0">
                  <a:pos x="159" y="498"/>
                </a:cxn>
                <a:cxn ang="0">
                  <a:pos x="169" y="543"/>
                </a:cxn>
                <a:cxn ang="0">
                  <a:pos x="217" y="537"/>
                </a:cxn>
                <a:cxn ang="0">
                  <a:pos x="252" y="555"/>
                </a:cxn>
                <a:cxn ang="0">
                  <a:pos x="325" y="494"/>
                </a:cxn>
                <a:cxn ang="0">
                  <a:pos x="306" y="447"/>
                </a:cxn>
                <a:cxn ang="0">
                  <a:pos x="306" y="380"/>
                </a:cxn>
                <a:cxn ang="0">
                  <a:pos x="261" y="390"/>
                </a:cxn>
                <a:cxn ang="0">
                  <a:pos x="261" y="309"/>
                </a:cxn>
                <a:cxn ang="0">
                  <a:pos x="246" y="221"/>
                </a:cxn>
                <a:cxn ang="0">
                  <a:pos x="214" y="205"/>
                </a:cxn>
                <a:cxn ang="0">
                  <a:pos x="210" y="170"/>
                </a:cxn>
                <a:cxn ang="0">
                  <a:pos x="163" y="118"/>
                </a:cxn>
                <a:cxn ang="0">
                  <a:pos x="173" y="73"/>
                </a:cxn>
                <a:cxn ang="0">
                  <a:pos x="144" y="38"/>
                </a:cxn>
                <a:cxn ang="0">
                  <a:pos x="179" y="0"/>
                </a:cxn>
                <a:cxn ang="0">
                  <a:pos x="108" y="4"/>
                </a:cxn>
                <a:cxn ang="0">
                  <a:pos x="83" y="71"/>
                </a:cxn>
                <a:cxn ang="0">
                  <a:pos x="38" y="87"/>
                </a:cxn>
                <a:cxn ang="0">
                  <a:pos x="0" y="89"/>
                </a:cxn>
                <a:cxn ang="0">
                  <a:pos x="0" y="89"/>
                </a:cxn>
              </a:cxnLst>
              <a:rect l="0" t="0" r="r" b="b"/>
              <a:pathLst>
                <a:path w="325" h="555">
                  <a:moveTo>
                    <a:pt x="0" y="89"/>
                  </a:moveTo>
                  <a:lnTo>
                    <a:pt x="0" y="148"/>
                  </a:lnTo>
                  <a:lnTo>
                    <a:pt x="6" y="189"/>
                  </a:lnTo>
                  <a:lnTo>
                    <a:pt x="20" y="207"/>
                  </a:lnTo>
                  <a:lnTo>
                    <a:pt x="61" y="221"/>
                  </a:lnTo>
                  <a:lnTo>
                    <a:pt x="57" y="246"/>
                  </a:lnTo>
                  <a:lnTo>
                    <a:pt x="32" y="272"/>
                  </a:lnTo>
                  <a:lnTo>
                    <a:pt x="35" y="319"/>
                  </a:lnTo>
                  <a:lnTo>
                    <a:pt x="63" y="354"/>
                  </a:lnTo>
                  <a:lnTo>
                    <a:pt x="87" y="374"/>
                  </a:lnTo>
                  <a:lnTo>
                    <a:pt x="93" y="424"/>
                  </a:lnTo>
                  <a:lnTo>
                    <a:pt x="129" y="443"/>
                  </a:lnTo>
                  <a:lnTo>
                    <a:pt x="139" y="487"/>
                  </a:lnTo>
                  <a:lnTo>
                    <a:pt x="159" y="498"/>
                  </a:lnTo>
                  <a:lnTo>
                    <a:pt x="169" y="543"/>
                  </a:lnTo>
                  <a:lnTo>
                    <a:pt x="217" y="537"/>
                  </a:lnTo>
                  <a:lnTo>
                    <a:pt x="252" y="555"/>
                  </a:lnTo>
                  <a:lnTo>
                    <a:pt x="325" y="494"/>
                  </a:lnTo>
                  <a:lnTo>
                    <a:pt x="306" y="447"/>
                  </a:lnTo>
                  <a:lnTo>
                    <a:pt x="306" y="380"/>
                  </a:lnTo>
                  <a:lnTo>
                    <a:pt x="261" y="390"/>
                  </a:lnTo>
                  <a:lnTo>
                    <a:pt x="261" y="309"/>
                  </a:lnTo>
                  <a:lnTo>
                    <a:pt x="246" y="221"/>
                  </a:lnTo>
                  <a:lnTo>
                    <a:pt x="214" y="205"/>
                  </a:lnTo>
                  <a:lnTo>
                    <a:pt x="210" y="170"/>
                  </a:lnTo>
                  <a:lnTo>
                    <a:pt x="163" y="118"/>
                  </a:lnTo>
                  <a:lnTo>
                    <a:pt x="173" y="73"/>
                  </a:lnTo>
                  <a:lnTo>
                    <a:pt x="144" y="38"/>
                  </a:lnTo>
                  <a:lnTo>
                    <a:pt x="179" y="0"/>
                  </a:lnTo>
                  <a:lnTo>
                    <a:pt x="108" y="4"/>
                  </a:lnTo>
                  <a:lnTo>
                    <a:pt x="83" y="71"/>
                  </a:lnTo>
                  <a:lnTo>
                    <a:pt x="38" y="87"/>
                  </a:lnTo>
                  <a:lnTo>
                    <a:pt x="0" y="8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FFD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2" name="Freeform 50"/>
            <p:cNvSpPr>
              <a:spLocks/>
            </p:cNvSpPr>
            <p:nvPr/>
          </p:nvSpPr>
          <p:spPr bwMode="auto">
            <a:xfrm>
              <a:off x="4719" y="2698"/>
              <a:ext cx="46" cy="5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0" y="27"/>
                </a:cxn>
                <a:cxn ang="0">
                  <a:pos x="13" y="41"/>
                </a:cxn>
                <a:cxn ang="0">
                  <a:pos x="38" y="59"/>
                </a:cxn>
                <a:cxn ang="0">
                  <a:pos x="44" y="85"/>
                </a:cxn>
                <a:cxn ang="0">
                  <a:pos x="56" y="99"/>
                </a:cxn>
                <a:cxn ang="0">
                  <a:pos x="76" y="99"/>
                </a:cxn>
                <a:cxn ang="0">
                  <a:pos x="92" y="79"/>
                </a:cxn>
                <a:cxn ang="0">
                  <a:pos x="87" y="28"/>
                </a:cxn>
                <a:cxn ang="0">
                  <a:pos x="27" y="0"/>
                </a:cxn>
                <a:cxn ang="0">
                  <a:pos x="8" y="3"/>
                </a:cxn>
                <a:cxn ang="0">
                  <a:pos x="8" y="3"/>
                </a:cxn>
              </a:cxnLst>
              <a:rect l="0" t="0" r="r" b="b"/>
              <a:pathLst>
                <a:path w="92" h="99">
                  <a:moveTo>
                    <a:pt x="8" y="3"/>
                  </a:moveTo>
                  <a:lnTo>
                    <a:pt x="0" y="27"/>
                  </a:lnTo>
                  <a:lnTo>
                    <a:pt x="13" y="41"/>
                  </a:lnTo>
                  <a:lnTo>
                    <a:pt x="38" y="59"/>
                  </a:lnTo>
                  <a:lnTo>
                    <a:pt x="44" y="85"/>
                  </a:lnTo>
                  <a:lnTo>
                    <a:pt x="56" y="99"/>
                  </a:lnTo>
                  <a:lnTo>
                    <a:pt x="76" y="99"/>
                  </a:lnTo>
                  <a:lnTo>
                    <a:pt x="92" y="79"/>
                  </a:lnTo>
                  <a:lnTo>
                    <a:pt x="87" y="28"/>
                  </a:lnTo>
                  <a:lnTo>
                    <a:pt x="27" y="0"/>
                  </a:lnTo>
                  <a:lnTo>
                    <a:pt x="8" y="3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6" name="Freeform 54"/>
            <p:cNvSpPr>
              <a:spLocks/>
            </p:cNvSpPr>
            <p:nvPr/>
          </p:nvSpPr>
          <p:spPr bwMode="auto">
            <a:xfrm>
              <a:off x="4616" y="2450"/>
              <a:ext cx="177" cy="96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5" y="74"/>
                </a:cxn>
                <a:cxn ang="0">
                  <a:pos x="42" y="61"/>
                </a:cxn>
                <a:cxn ang="0">
                  <a:pos x="83" y="54"/>
                </a:cxn>
                <a:cxn ang="0">
                  <a:pos x="127" y="20"/>
                </a:cxn>
                <a:cxn ang="0">
                  <a:pos x="189" y="8"/>
                </a:cxn>
                <a:cxn ang="0">
                  <a:pos x="201" y="6"/>
                </a:cxn>
                <a:cxn ang="0">
                  <a:pos x="275" y="0"/>
                </a:cxn>
                <a:cxn ang="0">
                  <a:pos x="347" y="10"/>
                </a:cxn>
                <a:cxn ang="0">
                  <a:pos x="354" y="23"/>
                </a:cxn>
                <a:cxn ang="0">
                  <a:pos x="343" y="32"/>
                </a:cxn>
                <a:cxn ang="0">
                  <a:pos x="274" y="25"/>
                </a:cxn>
                <a:cxn ang="0">
                  <a:pos x="205" y="33"/>
                </a:cxn>
                <a:cxn ang="0">
                  <a:pos x="190" y="33"/>
                </a:cxn>
                <a:cxn ang="0">
                  <a:pos x="136" y="42"/>
                </a:cxn>
                <a:cxn ang="0">
                  <a:pos x="114" y="63"/>
                </a:cxn>
                <a:cxn ang="0">
                  <a:pos x="92" y="80"/>
                </a:cxn>
                <a:cxn ang="0">
                  <a:pos x="31" y="112"/>
                </a:cxn>
                <a:cxn ang="0">
                  <a:pos x="19" y="143"/>
                </a:cxn>
                <a:cxn ang="0">
                  <a:pos x="21" y="179"/>
                </a:cxn>
                <a:cxn ang="0">
                  <a:pos x="11" y="191"/>
                </a:cxn>
                <a:cxn ang="0">
                  <a:pos x="0" y="180"/>
                </a:cxn>
                <a:cxn ang="0">
                  <a:pos x="0" y="180"/>
                </a:cxn>
              </a:cxnLst>
              <a:rect l="0" t="0" r="r" b="b"/>
              <a:pathLst>
                <a:path w="354" h="191">
                  <a:moveTo>
                    <a:pt x="0" y="180"/>
                  </a:moveTo>
                  <a:lnTo>
                    <a:pt x="5" y="74"/>
                  </a:lnTo>
                  <a:lnTo>
                    <a:pt x="42" y="61"/>
                  </a:lnTo>
                  <a:lnTo>
                    <a:pt x="83" y="54"/>
                  </a:lnTo>
                  <a:lnTo>
                    <a:pt x="127" y="20"/>
                  </a:lnTo>
                  <a:lnTo>
                    <a:pt x="189" y="8"/>
                  </a:lnTo>
                  <a:lnTo>
                    <a:pt x="201" y="6"/>
                  </a:lnTo>
                  <a:lnTo>
                    <a:pt x="275" y="0"/>
                  </a:lnTo>
                  <a:lnTo>
                    <a:pt x="347" y="10"/>
                  </a:lnTo>
                  <a:lnTo>
                    <a:pt x="354" y="23"/>
                  </a:lnTo>
                  <a:lnTo>
                    <a:pt x="343" y="32"/>
                  </a:lnTo>
                  <a:lnTo>
                    <a:pt x="274" y="25"/>
                  </a:lnTo>
                  <a:lnTo>
                    <a:pt x="205" y="33"/>
                  </a:lnTo>
                  <a:lnTo>
                    <a:pt x="190" y="33"/>
                  </a:lnTo>
                  <a:lnTo>
                    <a:pt x="136" y="42"/>
                  </a:lnTo>
                  <a:lnTo>
                    <a:pt x="114" y="63"/>
                  </a:lnTo>
                  <a:lnTo>
                    <a:pt x="92" y="80"/>
                  </a:lnTo>
                  <a:lnTo>
                    <a:pt x="31" y="112"/>
                  </a:lnTo>
                  <a:lnTo>
                    <a:pt x="19" y="143"/>
                  </a:lnTo>
                  <a:lnTo>
                    <a:pt x="21" y="179"/>
                  </a:lnTo>
                  <a:lnTo>
                    <a:pt x="11" y="191"/>
                  </a:lnTo>
                  <a:lnTo>
                    <a:pt x="0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7" name="Freeform 55"/>
            <p:cNvSpPr>
              <a:spLocks/>
            </p:cNvSpPr>
            <p:nvPr/>
          </p:nvSpPr>
          <p:spPr bwMode="auto">
            <a:xfrm>
              <a:off x="4640" y="2504"/>
              <a:ext cx="141" cy="56"/>
            </a:xfrm>
            <a:custGeom>
              <a:avLst/>
              <a:gdLst/>
              <a:ahLst/>
              <a:cxnLst>
                <a:cxn ang="0">
                  <a:pos x="15" y="68"/>
                </a:cxn>
                <a:cxn ang="0">
                  <a:pos x="38" y="82"/>
                </a:cxn>
                <a:cxn ang="0">
                  <a:pos x="64" y="84"/>
                </a:cxn>
                <a:cxn ang="0">
                  <a:pos x="117" y="66"/>
                </a:cxn>
                <a:cxn ang="0">
                  <a:pos x="127" y="64"/>
                </a:cxn>
                <a:cxn ang="0">
                  <a:pos x="153" y="23"/>
                </a:cxn>
                <a:cxn ang="0">
                  <a:pos x="157" y="18"/>
                </a:cxn>
                <a:cxn ang="0">
                  <a:pos x="176" y="6"/>
                </a:cxn>
                <a:cxn ang="0">
                  <a:pos x="195" y="0"/>
                </a:cxn>
                <a:cxn ang="0">
                  <a:pos x="230" y="1"/>
                </a:cxn>
                <a:cxn ang="0">
                  <a:pos x="275" y="15"/>
                </a:cxn>
                <a:cxn ang="0">
                  <a:pos x="284" y="27"/>
                </a:cxn>
                <a:cxn ang="0">
                  <a:pos x="271" y="37"/>
                </a:cxn>
                <a:cxn ang="0">
                  <a:pos x="229" y="35"/>
                </a:cxn>
                <a:cxn ang="0">
                  <a:pos x="195" y="33"/>
                </a:cxn>
                <a:cxn ang="0">
                  <a:pos x="169" y="36"/>
                </a:cxn>
                <a:cxn ang="0">
                  <a:pos x="157" y="62"/>
                </a:cxn>
                <a:cxn ang="0">
                  <a:pos x="137" y="84"/>
                </a:cxn>
                <a:cxn ang="0">
                  <a:pos x="127" y="92"/>
                </a:cxn>
                <a:cxn ang="0">
                  <a:pos x="97" y="104"/>
                </a:cxn>
                <a:cxn ang="0">
                  <a:pos x="65" y="112"/>
                </a:cxn>
                <a:cxn ang="0">
                  <a:pos x="31" y="107"/>
                </a:cxn>
                <a:cxn ang="0">
                  <a:pos x="2" y="86"/>
                </a:cxn>
                <a:cxn ang="0">
                  <a:pos x="0" y="71"/>
                </a:cxn>
                <a:cxn ang="0">
                  <a:pos x="15" y="68"/>
                </a:cxn>
                <a:cxn ang="0">
                  <a:pos x="15" y="68"/>
                </a:cxn>
              </a:cxnLst>
              <a:rect l="0" t="0" r="r" b="b"/>
              <a:pathLst>
                <a:path w="284" h="112">
                  <a:moveTo>
                    <a:pt x="15" y="68"/>
                  </a:moveTo>
                  <a:lnTo>
                    <a:pt x="38" y="82"/>
                  </a:lnTo>
                  <a:lnTo>
                    <a:pt x="64" y="84"/>
                  </a:lnTo>
                  <a:lnTo>
                    <a:pt x="117" y="66"/>
                  </a:lnTo>
                  <a:lnTo>
                    <a:pt x="127" y="64"/>
                  </a:lnTo>
                  <a:lnTo>
                    <a:pt x="153" y="23"/>
                  </a:lnTo>
                  <a:lnTo>
                    <a:pt x="157" y="18"/>
                  </a:lnTo>
                  <a:lnTo>
                    <a:pt x="176" y="6"/>
                  </a:lnTo>
                  <a:lnTo>
                    <a:pt x="195" y="0"/>
                  </a:lnTo>
                  <a:lnTo>
                    <a:pt x="230" y="1"/>
                  </a:lnTo>
                  <a:lnTo>
                    <a:pt x="275" y="15"/>
                  </a:lnTo>
                  <a:lnTo>
                    <a:pt x="284" y="27"/>
                  </a:lnTo>
                  <a:lnTo>
                    <a:pt x="271" y="37"/>
                  </a:lnTo>
                  <a:lnTo>
                    <a:pt x="229" y="35"/>
                  </a:lnTo>
                  <a:lnTo>
                    <a:pt x="195" y="33"/>
                  </a:lnTo>
                  <a:lnTo>
                    <a:pt x="169" y="36"/>
                  </a:lnTo>
                  <a:lnTo>
                    <a:pt x="157" y="62"/>
                  </a:lnTo>
                  <a:lnTo>
                    <a:pt x="137" y="84"/>
                  </a:lnTo>
                  <a:lnTo>
                    <a:pt x="127" y="92"/>
                  </a:lnTo>
                  <a:lnTo>
                    <a:pt x="97" y="104"/>
                  </a:lnTo>
                  <a:lnTo>
                    <a:pt x="65" y="112"/>
                  </a:lnTo>
                  <a:lnTo>
                    <a:pt x="31" y="107"/>
                  </a:lnTo>
                  <a:lnTo>
                    <a:pt x="2" y="86"/>
                  </a:lnTo>
                  <a:lnTo>
                    <a:pt x="0" y="71"/>
                  </a:lnTo>
                  <a:lnTo>
                    <a:pt x="15" y="68"/>
                  </a:lnTo>
                  <a:lnTo>
                    <a:pt x="15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8" name="Freeform 56"/>
            <p:cNvSpPr>
              <a:spLocks/>
            </p:cNvSpPr>
            <p:nvPr/>
          </p:nvSpPr>
          <p:spPr bwMode="auto">
            <a:xfrm>
              <a:off x="4775" y="2535"/>
              <a:ext cx="54" cy="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80" y="19"/>
                </a:cxn>
                <a:cxn ang="0">
                  <a:pos x="98" y="24"/>
                </a:cxn>
                <a:cxn ang="0">
                  <a:pos x="108" y="35"/>
                </a:cxn>
                <a:cxn ang="0">
                  <a:pos x="98" y="46"/>
                </a:cxn>
                <a:cxn ang="0">
                  <a:pos x="76" y="51"/>
                </a:cxn>
                <a:cxn ang="0">
                  <a:pos x="44" y="35"/>
                </a:cxn>
                <a:cxn ang="0">
                  <a:pos x="29" y="26"/>
                </a:cxn>
                <a:cxn ang="0">
                  <a:pos x="10" y="22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8" h="51">
                  <a:moveTo>
                    <a:pt x="10" y="0"/>
                  </a:moveTo>
                  <a:lnTo>
                    <a:pt x="80" y="19"/>
                  </a:lnTo>
                  <a:lnTo>
                    <a:pt x="98" y="24"/>
                  </a:lnTo>
                  <a:lnTo>
                    <a:pt x="108" y="35"/>
                  </a:lnTo>
                  <a:lnTo>
                    <a:pt x="98" y="46"/>
                  </a:lnTo>
                  <a:lnTo>
                    <a:pt x="76" y="51"/>
                  </a:lnTo>
                  <a:lnTo>
                    <a:pt x="44" y="35"/>
                  </a:lnTo>
                  <a:lnTo>
                    <a:pt x="29" y="26"/>
                  </a:lnTo>
                  <a:lnTo>
                    <a:pt x="10" y="2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09" name="Freeform 57"/>
            <p:cNvSpPr>
              <a:spLocks/>
            </p:cNvSpPr>
            <p:nvPr/>
          </p:nvSpPr>
          <p:spPr bwMode="auto">
            <a:xfrm>
              <a:off x="4787" y="2571"/>
              <a:ext cx="51" cy="2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57" y="17"/>
                </a:cxn>
                <a:cxn ang="0">
                  <a:pos x="91" y="24"/>
                </a:cxn>
                <a:cxn ang="0">
                  <a:pos x="102" y="34"/>
                </a:cxn>
                <a:cxn ang="0">
                  <a:pos x="92" y="46"/>
                </a:cxn>
                <a:cxn ang="0">
                  <a:pos x="65" y="48"/>
                </a:cxn>
                <a:cxn ang="0">
                  <a:pos x="40" y="38"/>
                </a:cxn>
                <a:cxn ang="0">
                  <a:pos x="6" y="21"/>
                </a:cxn>
                <a:cxn ang="0">
                  <a:pos x="0" y="6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02" h="48">
                  <a:moveTo>
                    <a:pt x="14" y="0"/>
                  </a:moveTo>
                  <a:lnTo>
                    <a:pt x="57" y="17"/>
                  </a:lnTo>
                  <a:lnTo>
                    <a:pt x="91" y="24"/>
                  </a:lnTo>
                  <a:lnTo>
                    <a:pt x="102" y="34"/>
                  </a:lnTo>
                  <a:lnTo>
                    <a:pt x="92" y="46"/>
                  </a:lnTo>
                  <a:lnTo>
                    <a:pt x="65" y="48"/>
                  </a:lnTo>
                  <a:lnTo>
                    <a:pt x="40" y="38"/>
                  </a:lnTo>
                  <a:lnTo>
                    <a:pt x="6" y="21"/>
                  </a:lnTo>
                  <a:lnTo>
                    <a:pt x="0" y="6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0" name="Freeform 58"/>
            <p:cNvSpPr>
              <a:spLocks/>
            </p:cNvSpPr>
            <p:nvPr/>
          </p:nvSpPr>
          <p:spPr bwMode="auto">
            <a:xfrm>
              <a:off x="4835" y="2600"/>
              <a:ext cx="30" cy="75"/>
            </a:xfrm>
            <a:custGeom>
              <a:avLst/>
              <a:gdLst/>
              <a:ahLst/>
              <a:cxnLst>
                <a:cxn ang="0">
                  <a:pos x="1" y="9"/>
                </a:cxn>
                <a:cxn ang="0">
                  <a:pos x="17" y="1"/>
                </a:cxn>
                <a:cxn ang="0">
                  <a:pos x="34" y="0"/>
                </a:cxn>
                <a:cxn ang="0">
                  <a:pos x="49" y="18"/>
                </a:cxn>
                <a:cxn ang="0">
                  <a:pos x="54" y="42"/>
                </a:cxn>
                <a:cxn ang="0">
                  <a:pos x="59" y="72"/>
                </a:cxn>
                <a:cxn ang="0">
                  <a:pos x="54" y="99"/>
                </a:cxn>
                <a:cxn ang="0">
                  <a:pos x="46" y="123"/>
                </a:cxn>
                <a:cxn ang="0">
                  <a:pos x="21" y="150"/>
                </a:cxn>
                <a:cxn ang="0">
                  <a:pos x="6" y="149"/>
                </a:cxn>
                <a:cxn ang="0">
                  <a:pos x="7" y="133"/>
                </a:cxn>
                <a:cxn ang="0">
                  <a:pos x="26" y="111"/>
                </a:cxn>
                <a:cxn ang="0">
                  <a:pos x="34" y="90"/>
                </a:cxn>
                <a:cxn ang="0">
                  <a:pos x="38" y="70"/>
                </a:cxn>
                <a:cxn ang="0">
                  <a:pos x="34" y="47"/>
                </a:cxn>
                <a:cxn ang="0">
                  <a:pos x="29" y="22"/>
                </a:cxn>
                <a:cxn ang="0">
                  <a:pos x="15" y="26"/>
                </a:cxn>
                <a:cxn ang="0">
                  <a:pos x="0" y="25"/>
                </a:cxn>
                <a:cxn ang="0">
                  <a:pos x="1" y="9"/>
                </a:cxn>
                <a:cxn ang="0">
                  <a:pos x="1" y="9"/>
                </a:cxn>
              </a:cxnLst>
              <a:rect l="0" t="0" r="r" b="b"/>
              <a:pathLst>
                <a:path w="59" h="150">
                  <a:moveTo>
                    <a:pt x="1" y="9"/>
                  </a:moveTo>
                  <a:lnTo>
                    <a:pt x="17" y="1"/>
                  </a:lnTo>
                  <a:lnTo>
                    <a:pt x="34" y="0"/>
                  </a:lnTo>
                  <a:lnTo>
                    <a:pt x="49" y="18"/>
                  </a:lnTo>
                  <a:lnTo>
                    <a:pt x="54" y="42"/>
                  </a:lnTo>
                  <a:lnTo>
                    <a:pt x="59" y="72"/>
                  </a:lnTo>
                  <a:lnTo>
                    <a:pt x="54" y="99"/>
                  </a:lnTo>
                  <a:lnTo>
                    <a:pt x="46" y="123"/>
                  </a:lnTo>
                  <a:lnTo>
                    <a:pt x="21" y="150"/>
                  </a:lnTo>
                  <a:lnTo>
                    <a:pt x="6" y="149"/>
                  </a:lnTo>
                  <a:lnTo>
                    <a:pt x="7" y="133"/>
                  </a:lnTo>
                  <a:lnTo>
                    <a:pt x="26" y="111"/>
                  </a:lnTo>
                  <a:lnTo>
                    <a:pt x="34" y="90"/>
                  </a:lnTo>
                  <a:lnTo>
                    <a:pt x="38" y="70"/>
                  </a:lnTo>
                  <a:lnTo>
                    <a:pt x="34" y="47"/>
                  </a:lnTo>
                  <a:lnTo>
                    <a:pt x="29" y="22"/>
                  </a:lnTo>
                  <a:lnTo>
                    <a:pt x="15" y="26"/>
                  </a:lnTo>
                  <a:lnTo>
                    <a:pt x="0" y="25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1" name="Freeform 59"/>
            <p:cNvSpPr>
              <a:spLocks/>
            </p:cNvSpPr>
            <p:nvPr/>
          </p:nvSpPr>
          <p:spPr bwMode="auto">
            <a:xfrm>
              <a:off x="4799" y="2472"/>
              <a:ext cx="75" cy="13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1" y="8"/>
                </a:cxn>
                <a:cxn ang="0">
                  <a:pos x="130" y="63"/>
                </a:cxn>
                <a:cxn ang="0">
                  <a:pos x="139" y="111"/>
                </a:cxn>
                <a:cxn ang="0">
                  <a:pos x="149" y="173"/>
                </a:cxn>
                <a:cxn ang="0">
                  <a:pos x="135" y="220"/>
                </a:cxn>
                <a:cxn ang="0">
                  <a:pos x="120" y="266"/>
                </a:cxn>
                <a:cxn ang="0">
                  <a:pos x="110" y="273"/>
                </a:cxn>
                <a:cxn ang="0">
                  <a:pos x="102" y="258"/>
                </a:cxn>
                <a:cxn ang="0">
                  <a:pos x="109" y="172"/>
                </a:cxn>
                <a:cxn ang="0">
                  <a:pos x="100" y="112"/>
                </a:cxn>
                <a:cxn ang="0">
                  <a:pos x="112" y="73"/>
                </a:cxn>
                <a:cxn ang="0">
                  <a:pos x="94" y="45"/>
                </a:cxn>
                <a:cxn ang="0">
                  <a:pos x="71" y="28"/>
                </a:cxn>
                <a:cxn ang="0">
                  <a:pos x="12" y="23"/>
                </a:cxn>
                <a:cxn ang="0">
                  <a:pos x="0" y="13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49" h="273">
                  <a:moveTo>
                    <a:pt x="8" y="0"/>
                  </a:moveTo>
                  <a:lnTo>
                    <a:pt x="81" y="8"/>
                  </a:lnTo>
                  <a:lnTo>
                    <a:pt x="130" y="63"/>
                  </a:lnTo>
                  <a:lnTo>
                    <a:pt x="139" y="111"/>
                  </a:lnTo>
                  <a:lnTo>
                    <a:pt x="149" y="173"/>
                  </a:lnTo>
                  <a:lnTo>
                    <a:pt x="135" y="220"/>
                  </a:lnTo>
                  <a:lnTo>
                    <a:pt x="120" y="266"/>
                  </a:lnTo>
                  <a:lnTo>
                    <a:pt x="110" y="273"/>
                  </a:lnTo>
                  <a:lnTo>
                    <a:pt x="102" y="258"/>
                  </a:lnTo>
                  <a:lnTo>
                    <a:pt x="109" y="172"/>
                  </a:lnTo>
                  <a:lnTo>
                    <a:pt x="100" y="112"/>
                  </a:lnTo>
                  <a:lnTo>
                    <a:pt x="112" y="73"/>
                  </a:lnTo>
                  <a:lnTo>
                    <a:pt x="94" y="45"/>
                  </a:lnTo>
                  <a:lnTo>
                    <a:pt x="71" y="28"/>
                  </a:lnTo>
                  <a:lnTo>
                    <a:pt x="12" y="23"/>
                  </a:lnTo>
                  <a:lnTo>
                    <a:pt x="0" y="13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2" name="Freeform 60"/>
            <p:cNvSpPr>
              <a:spLocks/>
            </p:cNvSpPr>
            <p:nvPr/>
          </p:nvSpPr>
          <p:spPr bwMode="auto">
            <a:xfrm>
              <a:off x="4648" y="2557"/>
              <a:ext cx="174" cy="234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21" y="43"/>
                </a:cxn>
                <a:cxn ang="0">
                  <a:pos x="22" y="74"/>
                </a:cxn>
                <a:cxn ang="0">
                  <a:pos x="24" y="118"/>
                </a:cxn>
                <a:cxn ang="0">
                  <a:pos x="46" y="151"/>
                </a:cxn>
                <a:cxn ang="0">
                  <a:pos x="42" y="192"/>
                </a:cxn>
                <a:cxn ang="0">
                  <a:pos x="52" y="228"/>
                </a:cxn>
                <a:cxn ang="0">
                  <a:pos x="70" y="259"/>
                </a:cxn>
                <a:cxn ang="0">
                  <a:pos x="93" y="298"/>
                </a:cxn>
                <a:cxn ang="0">
                  <a:pos x="114" y="330"/>
                </a:cxn>
                <a:cxn ang="0">
                  <a:pos x="136" y="361"/>
                </a:cxn>
                <a:cxn ang="0">
                  <a:pos x="162" y="395"/>
                </a:cxn>
                <a:cxn ang="0">
                  <a:pos x="200" y="439"/>
                </a:cxn>
                <a:cxn ang="0">
                  <a:pos x="217" y="446"/>
                </a:cxn>
                <a:cxn ang="0">
                  <a:pos x="236" y="439"/>
                </a:cxn>
                <a:cxn ang="0">
                  <a:pos x="272" y="396"/>
                </a:cxn>
                <a:cxn ang="0">
                  <a:pos x="328" y="293"/>
                </a:cxn>
                <a:cxn ang="0">
                  <a:pos x="340" y="285"/>
                </a:cxn>
                <a:cxn ang="0">
                  <a:pos x="348" y="300"/>
                </a:cxn>
                <a:cxn ang="0">
                  <a:pos x="335" y="331"/>
                </a:cxn>
                <a:cxn ang="0">
                  <a:pos x="321" y="357"/>
                </a:cxn>
                <a:cxn ang="0">
                  <a:pos x="306" y="381"/>
                </a:cxn>
                <a:cxn ang="0">
                  <a:pos x="288" y="408"/>
                </a:cxn>
                <a:cxn ang="0">
                  <a:pos x="270" y="437"/>
                </a:cxn>
                <a:cxn ang="0">
                  <a:pos x="246" y="459"/>
                </a:cxn>
                <a:cxn ang="0">
                  <a:pos x="216" y="468"/>
                </a:cxn>
                <a:cxn ang="0">
                  <a:pos x="187" y="457"/>
                </a:cxn>
                <a:cxn ang="0">
                  <a:pos x="147" y="410"/>
                </a:cxn>
                <a:cxn ang="0">
                  <a:pos x="120" y="375"/>
                </a:cxn>
                <a:cxn ang="0">
                  <a:pos x="98" y="344"/>
                </a:cxn>
                <a:cxn ang="0">
                  <a:pos x="77" y="310"/>
                </a:cxn>
                <a:cxn ang="0">
                  <a:pos x="53" y="272"/>
                </a:cxn>
                <a:cxn ang="0">
                  <a:pos x="22" y="193"/>
                </a:cxn>
                <a:cxn ang="0">
                  <a:pos x="26" y="157"/>
                </a:cxn>
                <a:cxn ang="0">
                  <a:pos x="6" y="126"/>
                </a:cxn>
                <a:cxn ang="0">
                  <a:pos x="1" y="75"/>
                </a:cxn>
                <a:cxn ang="0">
                  <a:pos x="0" y="42"/>
                </a:cxn>
                <a:cxn ang="0">
                  <a:pos x="1" y="10"/>
                </a:cxn>
                <a:cxn ang="0">
                  <a:pos x="12" y="0"/>
                </a:cxn>
                <a:cxn ang="0">
                  <a:pos x="22" y="11"/>
                </a:cxn>
                <a:cxn ang="0">
                  <a:pos x="22" y="11"/>
                </a:cxn>
              </a:cxnLst>
              <a:rect l="0" t="0" r="r" b="b"/>
              <a:pathLst>
                <a:path w="348" h="468">
                  <a:moveTo>
                    <a:pt x="22" y="11"/>
                  </a:moveTo>
                  <a:lnTo>
                    <a:pt x="21" y="43"/>
                  </a:lnTo>
                  <a:lnTo>
                    <a:pt x="22" y="74"/>
                  </a:lnTo>
                  <a:lnTo>
                    <a:pt x="24" y="118"/>
                  </a:lnTo>
                  <a:lnTo>
                    <a:pt x="46" y="151"/>
                  </a:lnTo>
                  <a:lnTo>
                    <a:pt x="42" y="192"/>
                  </a:lnTo>
                  <a:lnTo>
                    <a:pt x="52" y="228"/>
                  </a:lnTo>
                  <a:lnTo>
                    <a:pt x="70" y="259"/>
                  </a:lnTo>
                  <a:lnTo>
                    <a:pt x="93" y="298"/>
                  </a:lnTo>
                  <a:lnTo>
                    <a:pt x="114" y="330"/>
                  </a:lnTo>
                  <a:lnTo>
                    <a:pt x="136" y="361"/>
                  </a:lnTo>
                  <a:lnTo>
                    <a:pt x="162" y="395"/>
                  </a:lnTo>
                  <a:lnTo>
                    <a:pt x="200" y="439"/>
                  </a:lnTo>
                  <a:lnTo>
                    <a:pt x="217" y="446"/>
                  </a:lnTo>
                  <a:lnTo>
                    <a:pt x="236" y="439"/>
                  </a:lnTo>
                  <a:lnTo>
                    <a:pt x="272" y="396"/>
                  </a:lnTo>
                  <a:lnTo>
                    <a:pt x="328" y="293"/>
                  </a:lnTo>
                  <a:lnTo>
                    <a:pt x="340" y="285"/>
                  </a:lnTo>
                  <a:lnTo>
                    <a:pt x="348" y="300"/>
                  </a:lnTo>
                  <a:lnTo>
                    <a:pt x="335" y="331"/>
                  </a:lnTo>
                  <a:lnTo>
                    <a:pt x="321" y="357"/>
                  </a:lnTo>
                  <a:lnTo>
                    <a:pt x="306" y="381"/>
                  </a:lnTo>
                  <a:lnTo>
                    <a:pt x="288" y="408"/>
                  </a:lnTo>
                  <a:lnTo>
                    <a:pt x="270" y="437"/>
                  </a:lnTo>
                  <a:lnTo>
                    <a:pt x="246" y="459"/>
                  </a:lnTo>
                  <a:lnTo>
                    <a:pt x="216" y="468"/>
                  </a:lnTo>
                  <a:lnTo>
                    <a:pt x="187" y="457"/>
                  </a:lnTo>
                  <a:lnTo>
                    <a:pt x="147" y="410"/>
                  </a:lnTo>
                  <a:lnTo>
                    <a:pt x="120" y="375"/>
                  </a:lnTo>
                  <a:lnTo>
                    <a:pt x="98" y="344"/>
                  </a:lnTo>
                  <a:lnTo>
                    <a:pt x="77" y="310"/>
                  </a:lnTo>
                  <a:lnTo>
                    <a:pt x="53" y="272"/>
                  </a:lnTo>
                  <a:lnTo>
                    <a:pt x="22" y="193"/>
                  </a:lnTo>
                  <a:lnTo>
                    <a:pt x="26" y="157"/>
                  </a:lnTo>
                  <a:lnTo>
                    <a:pt x="6" y="126"/>
                  </a:lnTo>
                  <a:lnTo>
                    <a:pt x="1" y="75"/>
                  </a:lnTo>
                  <a:lnTo>
                    <a:pt x="0" y="42"/>
                  </a:lnTo>
                  <a:lnTo>
                    <a:pt x="1" y="10"/>
                  </a:lnTo>
                  <a:lnTo>
                    <a:pt x="12" y="0"/>
                  </a:lnTo>
                  <a:lnTo>
                    <a:pt x="22" y="11"/>
                  </a:lnTo>
                  <a:lnTo>
                    <a:pt x="22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3" name="Freeform 61"/>
            <p:cNvSpPr>
              <a:spLocks/>
            </p:cNvSpPr>
            <p:nvPr/>
          </p:nvSpPr>
          <p:spPr bwMode="auto">
            <a:xfrm>
              <a:off x="4724" y="2695"/>
              <a:ext cx="45" cy="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58" y="8"/>
                </a:cxn>
                <a:cxn ang="0">
                  <a:pos x="86" y="41"/>
                </a:cxn>
                <a:cxn ang="0">
                  <a:pos x="90" y="78"/>
                </a:cxn>
                <a:cxn ang="0">
                  <a:pos x="85" y="93"/>
                </a:cxn>
                <a:cxn ang="0">
                  <a:pos x="72" y="97"/>
                </a:cxn>
                <a:cxn ang="0">
                  <a:pos x="56" y="78"/>
                </a:cxn>
                <a:cxn ang="0">
                  <a:pos x="56" y="64"/>
                </a:cxn>
                <a:cxn ang="0">
                  <a:pos x="56" y="47"/>
                </a:cxn>
                <a:cxn ang="0">
                  <a:pos x="39" y="28"/>
                </a:cxn>
                <a:cxn ang="0">
                  <a:pos x="10" y="23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90" h="97">
                  <a:moveTo>
                    <a:pt x="10" y="0"/>
                  </a:moveTo>
                  <a:lnTo>
                    <a:pt x="58" y="8"/>
                  </a:lnTo>
                  <a:lnTo>
                    <a:pt x="86" y="41"/>
                  </a:lnTo>
                  <a:lnTo>
                    <a:pt x="90" y="78"/>
                  </a:lnTo>
                  <a:lnTo>
                    <a:pt x="85" y="93"/>
                  </a:lnTo>
                  <a:lnTo>
                    <a:pt x="72" y="97"/>
                  </a:lnTo>
                  <a:lnTo>
                    <a:pt x="56" y="78"/>
                  </a:lnTo>
                  <a:lnTo>
                    <a:pt x="56" y="64"/>
                  </a:lnTo>
                  <a:lnTo>
                    <a:pt x="56" y="47"/>
                  </a:lnTo>
                  <a:lnTo>
                    <a:pt x="39" y="28"/>
                  </a:lnTo>
                  <a:lnTo>
                    <a:pt x="10" y="23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4" name="Freeform 62"/>
            <p:cNvSpPr>
              <a:spLocks/>
            </p:cNvSpPr>
            <p:nvPr/>
          </p:nvSpPr>
          <p:spPr bwMode="auto">
            <a:xfrm>
              <a:off x="4696" y="2590"/>
              <a:ext cx="11" cy="98"/>
            </a:xfrm>
            <a:custGeom>
              <a:avLst/>
              <a:gdLst/>
              <a:ahLst/>
              <a:cxnLst>
                <a:cxn ang="0">
                  <a:pos x="21" y="11"/>
                </a:cxn>
                <a:cxn ang="0">
                  <a:pos x="23" y="183"/>
                </a:cxn>
                <a:cxn ang="0">
                  <a:pos x="14" y="197"/>
                </a:cxn>
                <a:cxn ang="0">
                  <a:pos x="3" y="187"/>
                </a:cxn>
                <a:cxn ang="0">
                  <a:pos x="0" y="11"/>
                </a:cxn>
                <a:cxn ang="0">
                  <a:pos x="11" y="0"/>
                </a:cxn>
                <a:cxn ang="0">
                  <a:pos x="21" y="11"/>
                </a:cxn>
                <a:cxn ang="0">
                  <a:pos x="21" y="11"/>
                </a:cxn>
              </a:cxnLst>
              <a:rect l="0" t="0" r="r" b="b"/>
              <a:pathLst>
                <a:path w="23" h="197">
                  <a:moveTo>
                    <a:pt x="21" y="11"/>
                  </a:moveTo>
                  <a:lnTo>
                    <a:pt x="23" y="183"/>
                  </a:lnTo>
                  <a:lnTo>
                    <a:pt x="14" y="197"/>
                  </a:lnTo>
                  <a:lnTo>
                    <a:pt x="3" y="187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21" y="11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5" name="Freeform 63"/>
            <p:cNvSpPr>
              <a:spLocks/>
            </p:cNvSpPr>
            <p:nvPr/>
          </p:nvSpPr>
          <p:spPr bwMode="auto">
            <a:xfrm>
              <a:off x="4711" y="2669"/>
              <a:ext cx="28" cy="18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44" y="0"/>
                </a:cxn>
                <a:cxn ang="0">
                  <a:pos x="56" y="9"/>
                </a:cxn>
                <a:cxn ang="0">
                  <a:pos x="49" y="22"/>
                </a:cxn>
                <a:cxn ang="0">
                  <a:pos x="13" y="36"/>
                </a:cxn>
                <a:cxn ang="0">
                  <a:pos x="0" y="30"/>
                </a:cxn>
                <a:cxn ang="0">
                  <a:pos x="5" y="15"/>
                </a:cxn>
                <a:cxn ang="0">
                  <a:pos x="5" y="15"/>
                </a:cxn>
              </a:cxnLst>
              <a:rect l="0" t="0" r="r" b="b"/>
              <a:pathLst>
                <a:path w="56" h="36">
                  <a:moveTo>
                    <a:pt x="5" y="15"/>
                  </a:moveTo>
                  <a:lnTo>
                    <a:pt x="44" y="0"/>
                  </a:lnTo>
                  <a:lnTo>
                    <a:pt x="56" y="9"/>
                  </a:lnTo>
                  <a:lnTo>
                    <a:pt x="49" y="22"/>
                  </a:lnTo>
                  <a:lnTo>
                    <a:pt x="13" y="36"/>
                  </a:lnTo>
                  <a:lnTo>
                    <a:pt x="0" y="30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6" name="Freeform 64"/>
            <p:cNvSpPr>
              <a:spLocks/>
            </p:cNvSpPr>
            <p:nvPr/>
          </p:nvSpPr>
          <p:spPr bwMode="auto">
            <a:xfrm>
              <a:off x="4650" y="2583"/>
              <a:ext cx="42" cy="32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6" y="28"/>
                </a:cxn>
                <a:cxn ang="0">
                  <a:pos x="23" y="11"/>
                </a:cxn>
                <a:cxn ang="0">
                  <a:pos x="48" y="1"/>
                </a:cxn>
                <a:cxn ang="0">
                  <a:pos x="74" y="0"/>
                </a:cxn>
                <a:cxn ang="0">
                  <a:pos x="83" y="12"/>
                </a:cxn>
                <a:cxn ang="0">
                  <a:pos x="72" y="22"/>
                </a:cxn>
                <a:cxn ang="0">
                  <a:pos x="37" y="27"/>
                </a:cxn>
                <a:cxn ang="0">
                  <a:pos x="19" y="53"/>
                </a:cxn>
                <a:cxn ang="0">
                  <a:pos x="9" y="64"/>
                </a:cxn>
                <a:cxn ang="0">
                  <a:pos x="0" y="53"/>
                </a:cxn>
                <a:cxn ang="0">
                  <a:pos x="0" y="53"/>
                </a:cxn>
              </a:cxnLst>
              <a:rect l="0" t="0" r="r" b="b"/>
              <a:pathLst>
                <a:path w="83" h="64">
                  <a:moveTo>
                    <a:pt x="0" y="53"/>
                  </a:moveTo>
                  <a:lnTo>
                    <a:pt x="6" y="28"/>
                  </a:lnTo>
                  <a:lnTo>
                    <a:pt x="23" y="11"/>
                  </a:lnTo>
                  <a:lnTo>
                    <a:pt x="48" y="1"/>
                  </a:lnTo>
                  <a:lnTo>
                    <a:pt x="74" y="0"/>
                  </a:lnTo>
                  <a:lnTo>
                    <a:pt x="83" y="12"/>
                  </a:lnTo>
                  <a:lnTo>
                    <a:pt x="72" y="22"/>
                  </a:lnTo>
                  <a:lnTo>
                    <a:pt x="37" y="27"/>
                  </a:lnTo>
                  <a:lnTo>
                    <a:pt x="19" y="53"/>
                  </a:lnTo>
                  <a:lnTo>
                    <a:pt x="9" y="64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7" name="Freeform 65"/>
            <p:cNvSpPr>
              <a:spLocks/>
            </p:cNvSpPr>
            <p:nvPr/>
          </p:nvSpPr>
          <p:spPr bwMode="auto">
            <a:xfrm>
              <a:off x="4718" y="2573"/>
              <a:ext cx="47" cy="30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31" y="0"/>
                </a:cxn>
                <a:cxn ang="0">
                  <a:pos x="53" y="7"/>
                </a:cxn>
                <a:cxn ang="0">
                  <a:pos x="93" y="44"/>
                </a:cxn>
                <a:cxn ang="0">
                  <a:pos x="93" y="61"/>
                </a:cxn>
                <a:cxn ang="0">
                  <a:pos x="78" y="59"/>
                </a:cxn>
                <a:cxn ang="0">
                  <a:pos x="50" y="30"/>
                </a:cxn>
                <a:cxn ang="0">
                  <a:pos x="32" y="22"/>
                </a:cxn>
                <a:cxn ang="0">
                  <a:pos x="12" y="26"/>
                </a:cxn>
                <a:cxn ang="0">
                  <a:pos x="0" y="20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93" h="61">
                  <a:moveTo>
                    <a:pt x="5" y="5"/>
                  </a:moveTo>
                  <a:lnTo>
                    <a:pt x="31" y="0"/>
                  </a:lnTo>
                  <a:lnTo>
                    <a:pt x="53" y="7"/>
                  </a:lnTo>
                  <a:lnTo>
                    <a:pt x="93" y="44"/>
                  </a:lnTo>
                  <a:lnTo>
                    <a:pt x="93" y="61"/>
                  </a:lnTo>
                  <a:lnTo>
                    <a:pt x="78" y="59"/>
                  </a:lnTo>
                  <a:lnTo>
                    <a:pt x="50" y="30"/>
                  </a:lnTo>
                  <a:lnTo>
                    <a:pt x="32" y="22"/>
                  </a:lnTo>
                  <a:lnTo>
                    <a:pt x="12" y="26"/>
                  </a:lnTo>
                  <a:lnTo>
                    <a:pt x="0" y="20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8" name="Freeform 66"/>
            <p:cNvSpPr>
              <a:spLocks/>
            </p:cNvSpPr>
            <p:nvPr/>
          </p:nvSpPr>
          <p:spPr bwMode="auto">
            <a:xfrm>
              <a:off x="4673" y="2618"/>
              <a:ext cx="15" cy="18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9" y="4"/>
                </a:cxn>
                <a:cxn ang="0">
                  <a:pos x="14" y="0"/>
                </a:cxn>
                <a:cxn ang="0">
                  <a:pos x="20" y="2"/>
                </a:cxn>
                <a:cxn ang="0">
                  <a:pos x="31" y="24"/>
                </a:cxn>
                <a:cxn ang="0">
                  <a:pos x="23" y="33"/>
                </a:cxn>
                <a:cxn ang="0">
                  <a:pos x="10" y="36"/>
                </a:cxn>
                <a:cxn ang="0">
                  <a:pos x="0" y="25"/>
                </a:cxn>
                <a:cxn ang="0">
                  <a:pos x="8" y="5"/>
                </a:cxn>
                <a:cxn ang="0">
                  <a:pos x="8" y="5"/>
                </a:cxn>
              </a:cxnLst>
              <a:rect l="0" t="0" r="r" b="b"/>
              <a:pathLst>
                <a:path w="31" h="36">
                  <a:moveTo>
                    <a:pt x="8" y="5"/>
                  </a:moveTo>
                  <a:lnTo>
                    <a:pt x="9" y="4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31" y="24"/>
                  </a:lnTo>
                  <a:lnTo>
                    <a:pt x="23" y="33"/>
                  </a:lnTo>
                  <a:lnTo>
                    <a:pt x="10" y="36"/>
                  </a:lnTo>
                  <a:lnTo>
                    <a:pt x="0" y="25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19" name="Freeform 67"/>
            <p:cNvSpPr>
              <a:spLocks/>
            </p:cNvSpPr>
            <p:nvPr/>
          </p:nvSpPr>
          <p:spPr bwMode="auto">
            <a:xfrm>
              <a:off x="4845" y="2666"/>
              <a:ext cx="19" cy="50"/>
            </a:xfrm>
            <a:custGeom>
              <a:avLst/>
              <a:gdLst/>
              <a:ahLst/>
              <a:cxnLst>
                <a:cxn ang="0">
                  <a:pos x="20" y="14"/>
                </a:cxn>
                <a:cxn ang="0">
                  <a:pos x="21" y="51"/>
                </a:cxn>
                <a:cxn ang="0">
                  <a:pos x="37" y="86"/>
                </a:cxn>
                <a:cxn ang="0">
                  <a:pos x="36" y="101"/>
                </a:cxn>
                <a:cxn ang="0">
                  <a:pos x="21" y="98"/>
                </a:cxn>
                <a:cxn ang="0">
                  <a:pos x="1" y="56"/>
                </a:cxn>
                <a:cxn ang="0">
                  <a:pos x="0" y="9"/>
                </a:cxn>
                <a:cxn ang="0">
                  <a:pos x="5" y="1"/>
                </a:cxn>
                <a:cxn ang="0">
                  <a:pos x="12" y="0"/>
                </a:cxn>
                <a:cxn ang="0">
                  <a:pos x="20" y="14"/>
                </a:cxn>
                <a:cxn ang="0">
                  <a:pos x="20" y="14"/>
                </a:cxn>
              </a:cxnLst>
              <a:rect l="0" t="0" r="r" b="b"/>
              <a:pathLst>
                <a:path w="37" h="101">
                  <a:moveTo>
                    <a:pt x="20" y="14"/>
                  </a:moveTo>
                  <a:lnTo>
                    <a:pt x="21" y="51"/>
                  </a:lnTo>
                  <a:lnTo>
                    <a:pt x="37" y="86"/>
                  </a:lnTo>
                  <a:lnTo>
                    <a:pt x="36" y="101"/>
                  </a:lnTo>
                  <a:lnTo>
                    <a:pt x="21" y="98"/>
                  </a:lnTo>
                  <a:lnTo>
                    <a:pt x="1" y="56"/>
                  </a:lnTo>
                  <a:lnTo>
                    <a:pt x="0" y="9"/>
                  </a:lnTo>
                  <a:lnTo>
                    <a:pt x="5" y="1"/>
                  </a:lnTo>
                  <a:lnTo>
                    <a:pt x="12" y="0"/>
                  </a:lnTo>
                  <a:lnTo>
                    <a:pt x="20" y="14"/>
                  </a:lnTo>
                  <a:lnTo>
                    <a:pt x="20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0" name="Freeform 68"/>
            <p:cNvSpPr>
              <a:spLocks/>
            </p:cNvSpPr>
            <p:nvPr/>
          </p:nvSpPr>
          <p:spPr bwMode="auto">
            <a:xfrm>
              <a:off x="4822" y="2702"/>
              <a:ext cx="45" cy="65"/>
            </a:xfrm>
            <a:custGeom>
              <a:avLst/>
              <a:gdLst/>
              <a:ahLst/>
              <a:cxnLst>
                <a:cxn ang="0">
                  <a:pos x="90" y="13"/>
                </a:cxn>
                <a:cxn ang="0">
                  <a:pos x="83" y="49"/>
                </a:cxn>
                <a:cxn ang="0">
                  <a:pos x="65" y="78"/>
                </a:cxn>
                <a:cxn ang="0">
                  <a:pos x="42" y="103"/>
                </a:cxn>
                <a:cxn ang="0">
                  <a:pos x="14" y="129"/>
                </a:cxn>
                <a:cxn ang="0">
                  <a:pos x="0" y="128"/>
                </a:cxn>
                <a:cxn ang="0">
                  <a:pos x="1" y="112"/>
                </a:cxn>
                <a:cxn ang="0">
                  <a:pos x="47" y="67"/>
                </a:cxn>
                <a:cxn ang="0">
                  <a:pos x="69" y="10"/>
                </a:cxn>
                <a:cxn ang="0">
                  <a:pos x="80" y="0"/>
                </a:cxn>
                <a:cxn ang="0">
                  <a:pos x="90" y="13"/>
                </a:cxn>
                <a:cxn ang="0">
                  <a:pos x="90" y="13"/>
                </a:cxn>
              </a:cxnLst>
              <a:rect l="0" t="0" r="r" b="b"/>
              <a:pathLst>
                <a:path w="90" h="129">
                  <a:moveTo>
                    <a:pt x="90" y="13"/>
                  </a:moveTo>
                  <a:lnTo>
                    <a:pt x="83" y="49"/>
                  </a:lnTo>
                  <a:lnTo>
                    <a:pt x="65" y="78"/>
                  </a:lnTo>
                  <a:lnTo>
                    <a:pt x="42" y="103"/>
                  </a:lnTo>
                  <a:lnTo>
                    <a:pt x="14" y="129"/>
                  </a:lnTo>
                  <a:lnTo>
                    <a:pt x="0" y="128"/>
                  </a:lnTo>
                  <a:lnTo>
                    <a:pt x="1" y="112"/>
                  </a:lnTo>
                  <a:lnTo>
                    <a:pt x="47" y="67"/>
                  </a:lnTo>
                  <a:lnTo>
                    <a:pt x="69" y="10"/>
                  </a:lnTo>
                  <a:lnTo>
                    <a:pt x="80" y="0"/>
                  </a:lnTo>
                  <a:lnTo>
                    <a:pt x="90" y="13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1" name="Freeform 69"/>
            <p:cNvSpPr>
              <a:spLocks/>
            </p:cNvSpPr>
            <p:nvPr/>
          </p:nvSpPr>
          <p:spPr bwMode="auto">
            <a:xfrm>
              <a:off x="4851" y="2683"/>
              <a:ext cx="46" cy="49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37" y="0"/>
                </a:cxn>
                <a:cxn ang="0">
                  <a:pos x="61" y="20"/>
                </a:cxn>
                <a:cxn ang="0">
                  <a:pos x="91" y="81"/>
                </a:cxn>
                <a:cxn ang="0">
                  <a:pos x="92" y="97"/>
                </a:cxn>
                <a:cxn ang="0">
                  <a:pos x="78" y="98"/>
                </a:cxn>
                <a:cxn ang="0">
                  <a:pos x="58" y="68"/>
                </a:cxn>
                <a:cxn ang="0">
                  <a:pos x="43" y="32"/>
                </a:cxn>
                <a:cxn ang="0">
                  <a:pos x="31" y="22"/>
                </a:cxn>
                <a:cxn ang="0">
                  <a:pos x="14" y="23"/>
                </a:cxn>
                <a:cxn ang="0">
                  <a:pos x="0" y="17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92" h="98">
                  <a:moveTo>
                    <a:pt x="6" y="2"/>
                  </a:moveTo>
                  <a:lnTo>
                    <a:pt x="37" y="0"/>
                  </a:lnTo>
                  <a:lnTo>
                    <a:pt x="61" y="20"/>
                  </a:lnTo>
                  <a:lnTo>
                    <a:pt x="91" y="81"/>
                  </a:lnTo>
                  <a:lnTo>
                    <a:pt x="92" y="97"/>
                  </a:lnTo>
                  <a:lnTo>
                    <a:pt x="78" y="98"/>
                  </a:lnTo>
                  <a:lnTo>
                    <a:pt x="58" y="68"/>
                  </a:lnTo>
                  <a:lnTo>
                    <a:pt x="43" y="32"/>
                  </a:lnTo>
                  <a:lnTo>
                    <a:pt x="31" y="22"/>
                  </a:lnTo>
                  <a:lnTo>
                    <a:pt x="14" y="23"/>
                  </a:lnTo>
                  <a:lnTo>
                    <a:pt x="0" y="17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2" name="Freeform 70"/>
            <p:cNvSpPr>
              <a:spLocks/>
            </p:cNvSpPr>
            <p:nvPr/>
          </p:nvSpPr>
          <p:spPr bwMode="auto">
            <a:xfrm>
              <a:off x="4776" y="2794"/>
              <a:ext cx="49" cy="4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3" y="36"/>
                </a:cxn>
                <a:cxn ang="0">
                  <a:pos x="71" y="57"/>
                </a:cxn>
                <a:cxn ang="0">
                  <a:pos x="94" y="74"/>
                </a:cxn>
                <a:cxn ang="0">
                  <a:pos x="98" y="91"/>
                </a:cxn>
                <a:cxn ang="0">
                  <a:pos x="84" y="94"/>
                </a:cxn>
                <a:cxn ang="0">
                  <a:pos x="45" y="57"/>
                </a:cxn>
                <a:cxn ang="0">
                  <a:pos x="27" y="37"/>
                </a:cxn>
                <a:cxn ang="0">
                  <a:pos x="5" y="21"/>
                </a:cxn>
                <a:cxn ang="0">
                  <a:pos x="0" y="6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98" h="94">
                  <a:moveTo>
                    <a:pt x="13" y="0"/>
                  </a:moveTo>
                  <a:lnTo>
                    <a:pt x="53" y="36"/>
                  </a:lnTo>
                  <a:lnTo>
                    <a:pt x="71" y="57"/>
                  </a:lnTo>
                  <a:lnTo>
                    <a:pt x="94" y="74"/>
                  </a:lnTo>
                  <a:lnTo>
                    <a:pt x="98" y="91"/>
                  </a:lnTo>
                  <a:lnTo>
                    <a:pt x="84" y="94"/>
                  </a:lnTo>
                  <a:lnTo>
                    <a:pt x="45" y="57"/>
                  </a:lnTo>
                  <a:lnTo>
                    <a:pt x="27" y="37"/>
                  </a:lnTo>
                  <a:lnTo>
                    <a:pt x="5" y="21"/>
                  </a:lnTo>
                  <a:lnTo>
                    <a:pt x="0" y="6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3" name="Freeform 71"/>
            <p:cNvSpPr>
              <a:spLocks/>
            </p:cNvSpPr>
            <p:nvPr/>
          </p:nvSpPr>
          <p:spPr bwMode="auto">
            <a:xfrm>
              <a:off x="4733" y="2791"/>
              <a:ext cx="50" cy="76"/>
            </a:xfrm>
            <a:custGeom>
              <a:avLst/>
              <a:gdLst/>
              <a:ahLst/>
              <a:cxnLst>
                <a:cxn ang="0">
                  <a:pos x="97" y="20"/>
                </a:cxn>
                <a:cxn ang="0">
                  <a:pos x="68" y="68"/>
                </a:cxn>
                <a:cxn ang="0">
                  <a:pos x="47" y="114"/>
                </a:cxn>
                <a:cxn ang="0">
                  <a:pos x="32" y="133"/>
                </a:cxn>
                <a:cxn ang="0">
                  <a:pos x="15" y="152"/>
                </a:cxn>
                <a:cxn ang="0">
                  <a:pos x="0" y="150"/>
                </a:cxn>
                <a:cxn ang="0">
                  <a:pos x="1" y="134"/>
                </a:cxn>
                <a:cxn ang="0">
                  <a:pos x="30" y="101"/>
                </a:cxn>
                <a:cxn ang="0">
                  <a:pos x="48" y="61"/>
                </a:cxn>
                <a:cxn ang="0">
                  <a:pos x="63" y="26"/>
                </a:cxn>
                <a:cxn ang="0">
                  <a:pos x="87" y="0"/>
                </a:cxn>
                <a:cxn ang="0">
                  <a:pos x="100" y="5"/>
                </a:cxn>
                <a:cxn ang="0">
                  <a:pos x="97" y="20"/>
                </a:cxn>
                <a:cxn ang="0">
                  <a:pos x="97" y="20"/>
                </a:cxn>
              </a:cxnLst>
              <a:rect l="0" t="0" r="r" b="b"/>
              <a:pathLst>
                <a:path w="100" h="152">
                  <a:moveTo>
                    <a:pt x="97" y="20"/>
                  </a:moveTo>
                  <a:lnTo>
                    <a:pt x="68" y="68"/>
                  </a:lnTo>
                  <a:lnTo>
                    <a:pt x="47" y="114"/>
                  </a:lnTo>
                  <a:lnTo>
                    <a:pt x="32" y="133"/>
                  </a:lnTo>
                  <a:lnTo>
                    <a:pt x="15" y="152"/>
                  </a:lnTo>
                  <a:lnTo>
                    <a:pt x="0" y="150"/>
                  </a:lnTo>
                  <a:lnTo>
                    <a:pt x="1" y="134"/>
                  </a:lnTo>
                  <a:lnTo>
                    <a:pt x="30" y="101"/>
                  </a:lnTo>
                  <a:lnTo>
                    <a:pt x="48" y="61"/>
                  </a:lnTo>
                  <a:lnTo>
                    <a:pt x="63" y="26"/>
                  </a:lnTo>
                  <a:lnTo>
                    <a:pt x="87" y="0"/>
                  </a:lnTo>
                  <a:lnTo>
                    <a:pt x="100" y="5"/>
                  </a:lnTo>
                  <a:lnTo>
                    <a:pt x="97" y="20"/>
                  </a:lnTo>
                  <a:lnTo>
                    <a:pt x="97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4" name="Freeform 72"/>
            <p:cNvSpPr>
              <a:spLocks/>
            </p:cNvSpPr>
            <p:nvPr/>
          </p:nvSpPr>
          <p:spPr bwMode="auto">
            <a:xfrm>
              <a:off x="4758" y="2826"/>
              <a:ext cx="22" cy="33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26" y="31"/>
                </a:cxn>
                <a:cxn ang="0">
                  <a:pos x="39" y="46"/>
                </a:cxn>
                <a:cxn ang="0">
                  <a:pos x="43" y="60"/>
                </a:cxn>
                <a:cxn ang="0">
                  <a:pos x="29" y="64"/>
                </a:cxn>
                <a:cxn ang="0">
                  <a:pos x="9" y="43"/>
                </a:cxn>
                <a:cxn ang="0">
                  <a:pos x="0" y="13"/>
                </a:cxn>
                <a:cxn ang="0">
                  <a:pos x="8" y="0"/>
                </a:cxn>
                <a:cxn ang="0">
                  <a:pos x="19" y="8"/>
                </a:cxn>
                <a:cxn ang="0">
                  <a:pos x="19" y="8"/>
                </a:cxn>
              </a:cxnLst>
              <a:rect l="0" t="0" r="r" b="b"/>
              <a:pathLst>
                <a:path w="43" h="64">
                  <a:moveTo>
                    <a:pt x="19" y="8"/>
                  </a:moveTo>
                  <a:lnTo>
                    <a:pt x="26" y="31"/>
                  </a:lnTo>
                  <a:lnTo>
                    <a:pt x="39" y="46"/>
                  </a:lnTo>
                  <a:lnTo>
                    <a:pt x="43" y="60"/>
                  </a:lnTo>
                  <a:lnTo>
                    <a:pt x="29" y="64"/>
                  </a:lnTo>
                  <a:lnTo>
                    <a:pt x="9" y="43"/>
                  </a:lnTo>
                  <a:lnTo>
                    <a:pt x="0" y="13"/>
                  </a:lnTo>
                  <a:lnTo>
                    <a:pt x="8" y="0"/>
                  </a:lnTo>
                  <a:lnTo>
                    <a:pt x="19" y="8"/>
                  </a:lnTo>
                  <a:lnTo>
                    <a:pt x="19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5" name="Freeform 73"/>
            <p:cNvSpPr>
              <a:spLocks/>
            </p:cNvSpPr>
            <p:nvPr/>
          </p:nvSpPr>
          <p:spPr bwMode="auto">
            <a:xfrm>
              <a:off x="4794" y="2817"/>
              <a:ext cx="15" cy="37"/>
            </a:xfrm>
            <a:custGeom>
              <a:avLst/>
              <a:gdLst/>
              <a:ahLst/>
              <a:cxnLst>
                <a:cxn ang="0">
                  <a:pos x="28" y="10"/>
                </a:cxn>
                <a:cxn ang="0">
                  <a:pos x="30" y="27"/>
                </a:cxn>
                <a:cxn ang="0">
                  <a:pos x="30" y="43"/>
                </a:cxn>
                <a:cxn ang="0">
                  <a:pos x="15" y="73"/>
                </a:cxn>
                <a:cxn ang="0">
                  <a:pos x="1" y="74"/>
                </a:cxn>
                <a:cxn ang="0">
                  <a:pos x="0" y="58"/>
                </a:cxn>
                <a:cxn ang="0">
                  <a:pos x="10" y="36"/>
                </a:cxn>
                <a:cxn ang="0">
                  <a:pos x="9" y="11"/>
                </a:cxn>
                <a:cxn ang="0">
                  <a:pos x="17" y="0"/>
                </a:cxn>
                <a:cxn ang="0">
                  <a:pos x="28" y="10"/>
                </a:cxn>
                <a:cxn ang="0">
                  <a:pos x="28" y="10"/>
                </a:cxn>
              </a:cxnLst>
              <a:rect l="0" t="0" r="r" b="b"/>
              <a:pathLst>
                <a:path w="30" h="74">
                  <a:moveTo>
                    <a:pt x="28" y="10"/>
                  </a:moveTo>
                  <a:lnTo>
                    <a:pt x="30" y="27"/>
                  </a:lnTo>
                  <a:lnTo>
                    <a:pt x="30" y="43"/>
                  </a:lnTo>
                  <a:lnTo>
                    <a:pt x="15" y="73"/>
                  </a:lnTo>
                  <a:lnTo>
                    <a:pt x="1" y="74"/>
                  </a:lnTo>
                  <a:lnTo>
                    <a:pt x="0" y="58"/>
                  </a:lnTo>
                  <a:lnTo>
                    <a:pt x="10" y="36"/>
                  </a:lnTo>
                  <a:lnTo>
                    <a:pt x="9" y="11"/>
                  </a:lnTo>
                  <a:lnTo>
                    <a:pt x="17" y="0"/>
                  </a:lnTo>
                  <a:lnTo>
                    <a:pt x="28" y="10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6" name="Freeform 74"/>
            <p:cNvSpPr>
              <a:spLocks/>
            </p:cNvSpPr>
            <p:nvPr/>
          </p:nvSpPr>
          <p:spPr bwMode="auto">
            <a:xfrm>
              <a:off x="4729" y="2853"/>
              <a:ext cx="65" cy="201"/>
            </a:xfrm>
            <a:custGeom>
              <a:avLst/>
              <a:gdLst/>
              <a:ahLst/>
              <a:cxnLst>
                <a:cxn ang="0">
                  <a:pos x="100" y="111"/>
                </a:cxn>
                <a:cxn ang="0">
                  <a:pos x="100" y="89"/>
                </a:cxn>
                <a:cxn ang="0">
                  <a:pos x="108" y="71"/>
                </a:cxn>
                <a:cxn ang="0">
                  <a:pos x="109" y="36"/>
                </a:cxn>
                <a:cxn ang="0">
                  <a:pos x="96" y="21"/>
                </a:cxn>
                <a:cxn ang="0">
                  <a:pos x="80" y="43"/>
                </a:cxn>
                <a:cxn ang="0">
                  <a:pos x="68" y="77"/>
                </a:cxn>
                <a:cxn ang="0">
                  <a:pos x="62" y="88"/>
                </a:cxn>
                <a:cxn ang="0">
                  <a:pos x="24" y="168"/>
                </a:cxn>
                <a:cxn ang="0">
                  <a:pos x="37" y="234"/>
                </a:cxn>
                <a:cxn ang="0">
                  <a:pos x="91" y="320"/>
                </a:cxn>
                <a:cxn ang="0">
                  <a:pos x="92" y="327"/>
                </a:cxn>
                <a:cxn ang="0">
                  <a:pos x="95" y="383"/>
                </a:cxn>
                <a:cxn ang="0">
                  <a:pos x="91" y="395"/>
                </a:cxn>
                <a:cxn ang="0">
                  <a:pos x="81" y="401"/>
                </a:cxn>
                <a:cxn ang="0">
                  <a:pos x="63" y="385"/>
                </a:cxn>
                <a:cxn ang="0">
                  <a:pos x="57" y="335"/>
                </a:cxn>
                <a:cxn ang="0">
                  <a:pos x="32" y="292"/>
                </a:cxn>
                <a:cxn ang="0">
                  <a:pos x="6" y="252"/>
                </a:cxn>
                <a:cxn ang="0">
                  <a:pos x="0" y="209"/>
                </a:cxn>
                <a:cxn ang="0">
                  <a:pos x="4" y="165"/>
                </a:cxn>
                <a:cxn ang="0">
                  <a:pos x="20" y="119"/>
                </a:cxn>
                <a:cxn ang="0">
                  <a:pos x="44" y="79"/>
                </a:cxn>
                <a:cxn ang="0">
                  <a:pos x="50" y="63"/>
                </a:cxn>
                <a:cxn ang="0">
                  <a:pos x="66" y="26"/>
                </a:cxn>
                <a:cxn ang="0">
                  <a:pos x="76" y="10"/>
                </a:cxn>
                <a:cxn ang="0">
                  <a:pos x="91" y="0"/>
                </a:cxn>
                <a:cxn ang="0">
                  <a:pos x="111" y="5"/>
                </a:cxn>
                <a:cxn ang="0">
                  <a:pos x="127" y="22"/>
                </a:cxn>
                <a:cxn ang="0">
                  <a:pos x="132" y="41"/>
                </a:cxn>
                <a:cxn ang="0">
                  <a:pos x="127" y="61"/>
                </a:cxn>
                <a:cxn ang="0">
                  <a:pos x="119" y="104"/>
                </a:cxn>
                <a:cxn ang="0">
                  <a:pos x="112" y="118"/>
                </a:cxn>
                <a:cxn ang="0">
                  <a:pos x="100" y="111"/>
                </a:cxn>
                <a:cxn ang="0">
                  <a:pos x="100" y="111"/>
                </a:cxn>
              </a:cxnLst>
              <a:rect l="0" t="0" r="r" b="b"/>
              <a:pathLst>
                <a:path w="132" h="401">
                  <a:moveTo>
                    <a:pt x="100" y="111"/>
                  </a:moveTo>
                  <a:lnTo>
                    <a:pt x="100" y="89"/>
                  </a:lnTo>
                  <a:lnTo>
                    <a:pt x="108" y="71"/>
                  </a:lnTo>
                  <a:lnTo>
                    <a:pt x="109" y="36"/>
                  </a:lnTo>
                  <a:lnTo>
                    <a:pt x="96" y="21"/>
                  </a:lnTo>
                  <a:lnTo>
                    <a:pt x="80" y="43"/>
                  </a:lnTo>
                  <a:lnTo>
                    <a:pt x="68" y="77"/>
                  </a:lnTo>
                  <a:lnTo>
                    <a:pt x="62" y="88"/>
                  </a:lnTo>
                  <a:lnTo>
                    <a:pt x="24" y="168"/>
                  </a:lnTo>
                  <a:lnTo>
                    <a:pt x="37" y="234"/>
                  </a:lnTo>
                  <a:lnTo>
                    <a:pt x="91" y="320"/>
                  </a:lnTo>
                  <a:lnTo>
                    <a:pt x="92" y="327"/>
                  </a:lnTo>
                  <a:lnTo>
                    <a:pt x="95" y="383"/>
                  </a:lnTo>
                  <a:lnTo>
                    <a:pt x="91" y="395"/>
                  </a:lnTo>
                  <a:lnTo>
                    <a:pt x="81" y="401"/>
                  </a:lnTo>
                  <a:lnTo>
                    <a:pt x="63" y="385"/>
                  </a:lnTo>
                  <a:lnTo>
                    <a:pt x="57" y="335"/>
                  </a:lnTo>
                  <a:lnTo>
                    <a:pt x="32" y="292"/>
                  </a:lnTo>
                  <a:lnTo>
                    <a:pt x="6" y="252"/>
                  </a:lnTo>
                  <a:lnTo>
                    <a:pt x="0" y="209"/>
                  </a:lnTo>
                  <a:lnTo>
                    <a:pt x="4" y="165"/>
                  </a:lnTo>
                  <a:lnTo>
                    <a:pt x="20" y="119"/>
                  </a:lnTo>
                  <a:lnTo>
                    <a:pt x="44" y="79"/>
                  </a:lnTo>
                  <a:lnTo>
                    <a:pt x="50" y="63"/>
                  </a:lnTo>
                  <a:lnTo>
                    <a:pt x="66" y="26"/>
                  </a:lnTo>
                  <a:lnTo>
                    <a:pt x="76" y="10"/>
                  </a:lnTo>
                  <a:lnTo>
                    <a:pt x="91" y="0"/>
                  </a:lnTo>
                  <a:lnTo>
                    <a:pt x="111" y="5"/>
                  </a:lnTo>
                  <a:lnTo>
                    <a:pt x="127" y="22"/>
                  </a:lnTo>
                  <a:lnTo>
                    <a:pt x="132" y="41"/>
                  </a:lnTo>
                  <a:lnTo>
                    <a:pt x="127" y="61"/>
                  </a:lnTo>
                  <a:lnTo>
                    <a:pt x="119" y="104"/>
                  </a:lnTo>
                  <a:lnTo>
                    <a:pt x="112" y="118"/>
                  </a:lnTo>
                  <a:lnTo>
                    <a:pt x="100" y="111"/>
                  </a:lnTo>
                  <a:lnTo>
                    <a:pt x="100" y="1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7" name="Freeform 75"/>
            <p:cNvSpPr>
              <a:spLocks/>
            </p:cNvSpPr>
            <p:nvPr/>
          </p:nvSpPr>
          <p:spPr bwMode="auto">
            <a:xfrm>
              <a:off x="4791" y="2849"/>
              <a:ext cx="56" cy="156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2" y="41"/>
                </a:cxn>
                <a:cxn ang="0">
                  <a:pos x="72" y="91"/>
                </a:cxn>
                <a:cxn ang="0">
                  <a:pos x="68" y="169"/>
                </a:cxn>
                <a:cxn ang="0">
                  <a:pos x="78" y="235"/>
                </a:cxn>
                <a:cxn ang="0">
                  <a:pos x="90" y="262"/>
                </a:cxn>
                <a:cxn ang="0">
                  <a:pos x="110" y="291"/>
                </a:cxn>
                <a:cxn ang="0">
                  <a:pos x="109" y="301"/>
                </a:cxn>
                <a:cxn ang="0">
                  <a:pos x="99" y="311"/>
                </a:cxn>
                <a:cxn ang="0">
                  <a:pos x="75" y="313"/>
                </a:cxn>
                <a:cxn ang="0">
                  <a:pos x="41" y="245"/>
                </a:cxn>
                <a:cxn ang="0">
                  <a:pos x="32" y="167"/>
                </a:cxn>
                <a:cxn ang="0">
                  <a:pos x="52" y="96"/>
                </a:cxn>
                <a:cxn ang="0">
                  <a:pos x="33" y="52"/>
                </a:cxn>
                <a:cxn ang="0">
                  <a:pos x="1" y="18"/>
                </a:cxn>
                <a:cxn ang="0">
                  <a:pos x="0" y="2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110" h="313">
                  <a:moveTo>
                    <a:pt x="15" y="0"/>
                  </a:moveTo>
                  <a:lnTo>
                    <a:pt x="52" y="41"/>
                  </a:lnTo>
                  <a:lnTo>
                    <a:pt x="72" y="91"/>
                  </a:lnTo>
                  <a:lnTo>
                    <a:pt x="68" y="169"/>
                  </a:lnTo>
                  <a:lnTo>
                    <a:pt x="78" y="235"/>
                  </a:lnTo>
                  <a:lnTo>
                    <a:pt x="90" y="262"/>
                  </a:lnTo>
                  <a:lnTo>
                    <a:pt x="110" y="291"/>
                  </a:lnTo>
                  <a:lnTo>
                    <a:pt x="109" y="301"/>
                  </a:lnTo>
                  <a:lnTo>
                    <a:pt x="99" y="311"/>
                  </a:lnTo>
                  <a:lnTo>
                    <a:pt x="75" y="313"/>
                  </a:lnTo>
                  <a:lnTo>
                    <a:pt x="41" y="245"/>
                  </a:lnTo>
                  <a:lnTo>
                    <a:pt x="32" y="167"/>
                  </a:lnTo>
                  <a:lnTo>
                    <a:pt x="52" y="96"/>
                  </a:lnTo>
                  <a:lnTo>
                    <a:pt x="33" y="52"/>
                  </a:lnTo>
                  <a:lnTo>
                    <a:pt x="1" y="18"/>
                  </a:lnTo>
                  <a:lnTo>
                    <a:pt x="0" y="2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8" name="Freeform 76"/>
            <p:cNvSpPr>
              <a:spLocks/>
            </p:cNvSpPr>
            <p:nvPr/>
          </p:nvSpPr>
          <p:spPr bwMode="auto">
            <a:xfrm>
              <a:off x="4825" y="2734"/>
              <a:ext cx="55" cy="138"/>
            </a:xfrm>
            <a:custGeom>
              <a:avLst/>
              <a:gdLst/>
              <a:ahLst/>
              <a:cxnLst>
                <a:cxn ang="0">
                  <a:pos x="108" y="14"/>
                </a:cxn>
                <a:cxn ang="0">
                  <a:pos x="86" y="141"/>
                </a:cxn>
                <a:cxn ang="0">
                  <a:pos x="72" y="178"/>
                </a:cxn>
                <a:cxn ang="0">
                  <a:pos x="56" y="209"/>
                </a:cxn>
                <a:cxn ang="0">
                  <a:pos x="17" y="274"/>
                </a:cxn>
                <a:cxn ang="0">
                  <a:pos x="4" y="277"/>
                </a:cxn>
                <a:cxn ang="0">
                  <a:pos x="0" y="261"/>
                </a:cxn>
                <a:cxn ang="0">
                  <a:pos x="20" y="228"/>
                </a:cxn>
                <a:cxn ang="0">
                  <a:pos x="37" y="199"/>
                </a:cxn>
                <a:cxn ang="0">
                  <a:pos x="66" y="135"/>
                </a:cxn>
                <a:cxn ang="0">
                  <a:pos x="88" y="9"/>
                </a:cxn>
                <a:cxn ang="0">
                  <a:pos x="93" y="2"/>
                </a:cxn>
                <a:cxn ang="0">
                  <a:pos x="101" y="0"/>
                </a:cxn>
                <a:cxn ang="0">
                  <a:pos x="108" y="14"/>
                </a:cxn>
                <a:cxn ang="0">
                  <a:pos x="108" y="14"/>
                </a:cxn>
              </a:cxnLst>
              <a:rect l="0" t="0" r="r" b="b"/>
              <a:pathLst>
                <a:path w="108" h="277">
                  <a:moveTo>
                    <a:pt x="108" y="14"/>
                  </a:moveTo>
                  <a:lnTo>
                    <a:pt x="86" y="141"/>
                  </a:lnTo>
                  <a:lnTo>
                    <a:pt x="72" y="178"/>
                  </a:lnTo>
                  <a:lnTo>
                    <a:pt x="56" y="209"/>
                  </a:lnTo>
                  <a:lnTo>
                    <a:pt x="17" y="274"/>
                  </a:lnTo>
                  <a:lnTo>
                    <a:pt x="4" y="277"/>
                  </a:lnTo>
                  <a:lnTo>
                    <a:pt x="0" y="261"/>
                  </a:lnTo>
                  <a:lnTo>
                    <a:pt x="20" y="228"/>
                  </a:lnTo>
                  <a:lnTo>
                    <a:pt x="37" y="199"/>
                  </a:lnTo>
                  <a:lnTo>
                    <a:pt x="66" y="135"/>
                  </a:lnTo>
                  <a:lnTo>
                    <a:pt x="88" y="9"/>
                  </a:lnTo>
                  <a:lnTo>
                    <a:pt x="93" y="2"/>
                  </a:lnTo>
                  <a:lnTo>
                    <a:pt x="101" y="0"/>
                  </a:lnTo>
                  <a:lnTo>
                    <a:pt x="108" y="14"/>
                  </a:lnTo>
                  <a:lnTo>
                    <a:pt x="10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29" name="Freeform 77"/>
            <p:cNvSpPr>
              <a:spLocks/>
            </p:cNvSpPr>
            <p:nvPr/>
          </p:nvSpPr>
          <p:spPr bwMode="auto">
            <a:xfrm>
              <a:off x="4852" y="2774"/>
              <a:ext cx="65" cy="181"/>
            </a:xfrm>
            <a:custGeom>
              <a:avLst/>
              <a:gdLst/>
              <a:ahLst/>
              <a:cxnLst>
                <a:cxn ang="0">
                  <a:pos x="100" y="11"/>
                </a:cxn>
                <a:cxn ang="0">
                  <a:pos x="106" y="52"/>
                </a:cxn>
                <a:cxn ang="0">
                  <a:pos x="118" y="88"/>
                </a:cxn>
                <a:cxn ang="0">
                  <a:pos x="131" y="167"/>
                </a:cxn>
                <a:cxn ang="0">
                  <a:pos x="116" y="220"/>
                </a:cxn>
                <a:cxn ang="0">
                  <a:pos x="96" y="237"/>
                </a:cxn>
                <a:cxn ang="0">
                  <a:pos x="76" y="255"/>
                </a:cxn>
                <a:cxn ang="0">
                  <a:pos x="25" y="282"/>
                </a:cxn>
                <a:cxn ang="0">
                  <a:pos x="34" y="307"/>
                </a:cxn>
                <a:cxn ang="0">
                  <a:pos x="49" y="348"/>
                </a:cxn>
                <a:cxn ang="0">
                  <a:pos x="41" y="362"/>
                </a:cxn>
                <a:cxn ang="0">
                  <a:pos x="29" y="354"/>
                </a:cxn>
                <a:cxn ang="0">
                  <a:pos x="10" y="319"/>
                </a:cxn>
                <a:cxn ang="0">
                  <a:pos x="0" y="280"/>
                </a:cxn>
                <a:cxn ang="0">
                  <a:pos x="14" y="254"/>
                </a:cxn>
                <a:cxn ang="0">
                  <a:pos x="41" y="236"/>
                </a:cxn>
                <a:cxn ang="0">
                  <a:pos x="61" y="225"/>
                </a:cxn>
                <a:cxn ang="0">
                  <a:pos x="80" y="214"/>
                </a:cxn>
                <a:cxn ang="0">
                  <a:pos x="111" y="164"/>
                </a:cxn>
                <a:cxn ang="0">
                  <a:pos x="109" y="122"/>
                </a:cxn>
                <a:cxn ang="0">
                  <a:pos x="97" y="87"/>
                </a:cxn>
                <a:cxn ang="0">
                  <a:pos x="80" y="11"/>
                </a:cxn>
                <a:cxn ang="0">
                  <a:pos x="90" y="0"/>
                </a:cxn>
                <a:cxn ang="0">
                  <a:pos x="100" y="11"/>
                </a:cxn>
                <a:cxn ang="0">
                  <a:pos x="100" y="11"/>
                </a:cxn>
              </a:cxnLst>
              <a:rect l="0" t="0" r="r" b="b"/>
              <a:pathLst>
                <a:path w="131" h="362">
                  <a:moveTo>
                    <a:pt x="100" y="11"/>
                  </a:moveTo>
                  <a:lnTo>
                    <a:pt x="106" y="52"/>
                  </a:lnTo>
                  <a:lnTo>
                    <a:pt x="118" y="88"/>
                  </a:lnTo>
                  <a:lnTo>
                    <a:pt x="131" y="167"/>
                  </a:lnTo>
                  <a:lnTo>
                    <a:pt x="116" y="220"/>
                  </a:lnTo>
                  <a:lnTo>
                    <a:pt x="96" y="237"/>
                  </a:lnTo>
                  <a:lnTo>
                    <a:pt x="76" y="255"/>
                  </a:lnTo>
                  <a:lnTo>
                    <a:pt x="25" y="282"/>
                  </a:lnTo>
                  <a:lnTo>
                    <a:pt x="34" y="307"/>
                  </a:lnTo>
                  <a:lnTo>
                    <a:pt x="49" y="348"/>
                  </a:lnTo>
                  <a:lnTo>
                    <a:pt x="41" y="362"/>
                  </a:lnTo>
                  <a:lnTo>
                    <a:pt x="29" y="354"/>
                  </a:lnTo>
                  <a:lnTo>
                    <a:pt x="10" y="319"/>
                  </a:lnTo>
                  <a:lnTo>
                    <a:pt x="0" y="280"/>
                  </a:lnTo>
                  <a:lnTo>
                    <a:pt x="14" y="254"/>
                  </a:lnTo>
                  <a:lnTo>
                    <a:pt x="41" y="236"/>
                  </a:lnTo>
                  <a:lnTo>
                    <a:pt x="61" y="225"/>
                  </a:lnTo>
                  <a:lnTo>
                    <a:pt x="80" y="214"/>
                  </a:lnTo>
                  <a:lnTo>
                    <a:pt x="111" y="164"/>
                  </a:lnTo>
                  <a:lnTo>
                    <a:pt x="109" y="122"/>
                  </a:lnTo>
                  <a:lnTo>
                    <a:pt x="97" y="87"/>
                  </a:lnTo>
                  <a:lnTo>
                    <a:pt x="80" y="11"/>
                  </a:lnTo>
                  <a:lnTo>
                    <a:pt x="90" y="0"/>
                  </a:lnTo>
                  <a:lnTo>
                    <a:pt x="100" y="11"/>
                  </a:lnTo>
                  <a:lnTo>
                    <a:pt x="10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0" name="Freeform 78"/>
            <p:cNvSpPr>
              <a:spLocks/>
            </p:cNvSpPr>
            <p:nvPr/>
          </p:nvSpPr>
          <p:spPr bwMode="auto">
            <a:xfrm>
              <a:off x="4722" y="2796"/>
              <a:ext cx="20" cy="71"/>
            </a:xfrm>
            <a:custGeom>
              <a:avLst/>
              <a:gdLst/>
              <a:ahLst/>
              <a:cxnLst>
                <a:cxn ang="0">
                  <a:pos x="41" y="12"/>
                </a:cxn>
                <a:cxn ang="0">
                  <a:pos x="28" y="86"/>
                </a:cxn>
                <a:cxn ang="0">
                  <a:pos x="22" y="125"/>
                </a:cxn>
                <a:cxn ang="0">
                  <a:pos x="23" y="140"/>
                </a:cxn>
                <a:cxn ang="0">
                  <a:pos x="8" y="142"/>
                </a:cxn>
                <a:cxn ang="0">
                  <a:pos x="0" y="113"/>
                </a:cxn>
                <a:cxn ang="0">
                  <a:pos x="8" y="79"/>
                </a:cxn>
                <a:cxn ang="0">
                  <a:pos x="22" y="11"/>
                </a:cxn>
                <a:cxn ang="0">
                  <a:pos x="31" y="0"/>
                </a:cxn>
                <a:cxn ang="0">
                  <a:pos x="41" y="12"/>
                </a:cxn>
                <a:cxn ang="0">
                  <a:pos x="41" y="12"/>
                </a:cxn>
              </a:cxnLst>
              <a:rect l="0" t="0" r="r" b="b"/>
              <a:pathLst>
                <a:path w="41" h="142">
                  <a:moveTo>
                    <a:pt x="41" y="12"/>
                  </a:moveTo>
                  <a:lnTo>
                    <a:pt x="28" y="86"/>
                  </a:lnTo>
                  <a:lnTo>
                    <a:pt x="22" y="125"/>
                  </a:lnTo>
                  <a:lnTo>
                    <a:pt x="23" y="140"/>
                  </a:lnTo>
                  <a:lnTo>
                    <a:pt x="8" y="142"/>
                  </a:lnTo>
                  <a:lnTo>
                    <a:pt x="0" y="113"/>
                  </a:lnTo>
                  <a:lnTo>
                    <a:pt x="8" y="79"/>
                  </a:lnTo>
                  <a:lnTo>
                    <a:pt x="22" y="11"/>
                  </a:lnTo>
                  <a:lnTo>
                    <a:pt x="31" y="0"/>
                  </a:lnTo>
                  <a:lnTo>
                    <a:pt x="41" y="12"/>
                  </a:lnTo>
                  <a:lnTo>
                    <a:pt x="4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1" name="Freeform 79"/>
            <p:cNvSpPr>
              <a:spLocks/>
            </p:cNvSpPr>
            <p:nvPr/>
          </p:nvSpPr>
          <p:spPr bwMode="auto">
            <a:xfrm>
              <a:off x="4733" y="2860"/>
              <a:ext cx="15" cy="35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30" y="55"/>
                </a:cxn>
                <a:cxn ang="0">
                  <a:pos x="21" y="68"/>
                </a:cxn>
                <a:cxn ang="0">
                  <a:pos x="8" y="60"/>
                </a:cxn>
                <a:cxn ang="0">
                  <a:pos x="0" y="14"/>
                </a:cxn>
                <a:cxn ang="0">
                  <a:pos x="8" y="0"/>
                </a:cxn>
                <a:cxn ang="0">
                  <a:pos x="20" y="9"/>
                </a:cxn>
                <a:cxn ang="0">
                  <a:pos x="20" y="9"/>
                </a:cxn>
              </a:cxnLst>
              <a:rect l="0" t="0" r="r" b="b"/>
              <a:pathLst>
                <a:path w="30" h="68">
                  <a:moveTo>
                    <a:pt x="20" y="9"/>
                  </a:moveTo>
                  <a:lnTo>
                    <a:pt x="30" y="55"/>
                  </a:lnTo>
                  <a:lnTo>
                    <a:pt x="21" y="68"/>
                  </a:lnTo>
                  <a:lnTo>
                    <a:pt x="8" y="60"/>
                  </a:lnTo>
                  <a:lnTo>
                    <a:pt x="0" y="14"/>
                  </a:lnTo>
                  <a:lnTo>
                    <a:pt x="8" y="0"/>
                  </a:lnTo>
                  <a:lnTo>
                    <a:pt x="20" y="9"/>
                  </a:lnTo>
                  <a:lnTo>
                    <a:pt x="20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2" name="Freeform 80"/>
            <p:cNvSpPr>
              <a:spLocks/>
            </p:cNvSpPr>
            <p:nvPr/>
          </p:nvSpPr>
          <p:spPr bwMode="auto">
            <a:xfrm>
              <a:off x="4660" y="2786"/>
              <a:ext cx="59" cy="215"/>
            </a:xfrm>
            <a:custGeom>
              <a:avLst/>
              <a:gdLst/>
              <a:ahLst/>
              <a:cxnLst>
                <a:cxn ang="0">
                  <a:pos x="117" y="16"/>
                </a:cxn>
                <a:cxn ang="0">
                  <a:pos x="89" y="54"/>
                </a:cxn>
                <a:cxn ang="0">
                  <a:pos x="63" y="89"/>
                </a:cxn>
                <a:cxn ang="0">
                  <a:pos x="23" y="172"/>
                </a:cxn>
                <a:cxn ang="0">
                  <a:pos x="18" y="186"/>
                </a:cxn>
                <a:cxn ang="0">
                  <a:pos x="29" y="196"/>
                </a:cxn>
                <a:cxn ang="0">
                  <a:pos x="41" y="202"/>
                </a:cxn>
                <a:cxn ang="0">
                  <a:pos x="70" y="213"/>
                </a:cxn>
                <a:cxn ang="0">
                  <a:pos x="74" y="231"/>
                </a:cxn>
                <a:cxn ang="0">
                  <a:pos x="41" y="314"/>
                </a:cxn>
                <a:cxn ang="0">
                  <a:pos x="48" y="345"/>
                </a:cxn>
                <a:cxn ang="0">
                  <a:pos x="63" y="369"/>
                </a:cxn>
                <a:cxn ang="0">
                  <a:pos x="84" y="390"/>
                </a:cxn>
                <a:cxn ang="0">
                  <a:pos x="105" y="415"/>
                </a:cxn>
                <a:cxn ang="0">
                  <a:pos x="102" y="431"/>
                </a:cxn>
                <a:cxn ang="0">
                  <a:pos x="89" y="428"/>
                </a:cxn>
                <a:cxn ang="0">
                  <a:pos x="20" y="314"/>
                </a:cxn>
                <a:cxn ang="0">
                  <a:pos x="28" y="271"/>
                </a:cxn>
                <a:cxn ang="0">
                  <a:pos x="45" y="231"/>
                </a:cxn>
                <a:cxn ang="0">
                  <a:pos x="0" y="196"/>
                </a:cxn>
                <a:cxn ang="0">
                  <a:pos x="4" y="165"/>
                </a:cxn>
                <a:cxn ang="0">
                  <a:pos x="23" y="118"/>
                </a:cxn>
                <a:cxn ang="0">
                  <a:pos x="45" y="79"/>
                </a:cxn>
                <a:cxn ang="0">
                  <a:pos x="71" y="42"/>
                </a:cxn>
                <a:cxn ang="0">
                  <a:pos x="101" y="2"/>
                </a:cxn>
                <a:cxn ang="0">
                  <a:pos x="115" y="0"/>
                </a:cxn>
                <a:cxn ang="0">
                  <a:pos x="117" y="16"/>
                </a:cxn>
                <a:cxn ang="0">
                  <a:pos x="117" y="16"/>
                </a:cxn>
              </a:cxnLst>
              <a:rect l="0" t="0" r="r" b="b"/>
              <a:pathLst>
                <a:path w="117" h="431">
                  <a:moveTo>
                    <a:pt x="117" y="16"/>
                  </a:moveTo>
                  <a:lnTo>
                    <a:pt x="89" y="54"/>
                  </a:lnTo>
                  <a:lnTo>
                    <a:pt x="63" y="89"/>
                  </a:lnTo>
                  <a:lnTo>
                    <a:pt x="23" y="172"/>
                  </a:lnTo>
                  <a:lnTo>
                    <a:pt x="18" y="186"/>
                  </a:lnTo>
                  <a:lnTo>
                    <a:pt x="29" y="196"/>
                  </a:lnTo>
                  <a:lnTo>
                    <a:pt x="41" y="202"/>
                  </a:lnTo>
                  <a:lnTo>
                    <a:pt x="70" y="213"/>
                  </a:lnTo>
                  <a:lnTo>
                    <a:pt x="74" y="231"/>
                  </a:lnTo>
                  <a:lnTo>
                    <a:pt x="41" y="314"/>
                  </a:lnTo>
                  <a:lnTo>
                    <a:pt x="48" y="345"/>
                  </a:lnTo>
                  <a:lnTo>
                    <a:pt x="63" y="369"/>
                  </a:lnTo>
                  <a:lnTo>
                    <a:pt x="84" y="390"/>
                  </a:lnTo>
                  <a:lnTo>
                    <a:pt x="105" y="415"/>
                  </a:lnTo>
                  <a:lnTo>
                    <a:pt x="102" y="431"/>
                  </a:lnTo>
                  <a:lnTo>
                    <a:pt x="89" y="428"/>
                  </a:lnTo>
                  <a:lnTo>
                    <a:pt x="20" y="314"/>
                  </a:lnTo>
                  <a:lnTo>
                    <a:pt x="28" y="271"/>
                  </a:lnTo>
                  <a:lnTo>
                    <a:pt x="45" y="231"/>
                  </a:lnTo>
                  <a:lnTo>
                    <a:pt x="0" y="196"/>
                  </a:lnTo>
                  <a:lnTo>
                    <a:pt x="4" y="165"/>
                  </a:lnTo>
                  <a:lnTo>
                    <a:pt x="23" y="118"/>
                  </a:lnTo>
                  <a:lnTo>
                    <a:pt x="45" y="79"/>
                  </a:lnTo>
                  <a:lnTo>
                    <a:pt x="71" y="42"/>
                  </a:lnTo>
                  <a:lnTo>
                    <a:pt x="101" y="2"/>
                  </a:lnTo>
                  <a:lnTo>
                    <a:pt x="115" y="0"/>
                  </a:lnTo>
                  <a:lnTo>
                    <a:pt x="117" y="16"/>
                  </a:lnTo>
                  <a:lnTo>
                    <a:pt x="117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3" name="Freeform 81"/>
            <p:cNvSpPr>
              <a:spLocks/>
            </p:cNvSpPr>
            <p:nvPr/>
          </p:nvSpPr>
          <p:spPr bwMode="auto">
            <a:xfrm>
              <a:off x="4567" y="3157"/>
              <a:ext cx="131" cy="38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230" y="58"/>
                </a:cxn>
                <a:cxn ang="0">
                  <a:pos x="211" y="53"/>
                </a:cxn>
                <a:cxn ang="0">
                  <a:pos x="165" y="59"/>
                </a:cxn>
                <a:cxn ang="0">
                  <a:pos x="114" y="58"/>
                </a:cxn>
                <a:cxn ang="0">
                  <a:pos x="66" y="40"/>
                </a:cxn>
                <a:cxn ang="0">
                  <a:pos x="40" y="25"/>
                </a:cxn>
                <a:cxn ang="0">
                  <a:pos x="14" y="22"/>
                </a:cxn>
                <a:cxn ang="0">
                  <a:pos x="0" y="15"/>
                </a:cxn>
                <a:cxn ang="0">
                  <a:pos x="7" y="0"/>
                </a:cxn>
                <a:cxn ang="0">
                  <a:pos x="40" y="3"/>
                </a:cxn>
                <a:cxn ang="0">
                  <a:pos x="72" y="19"/>
                </a:cxn>
                <a:cxn ang="0">
                  <a:pos x="117" y="35"/>
                </a:cxn>
                <a:cxn ang="0">
                  <a:pos x="162" y="36"/>
                </a:cxn>
                <a:cxn ang="0">
                  <a:pos x="220" y="31"/>
                </a:cxn>
                <a:cxn ang="0">
                  <a:pos x="244" y="40"/>
                </a:cxn>
                <a:cxn ang="0">
                  <a:pos x="262" y="61"/>
                </a:cxn>
                <a:cxn ang="0">
                  <a:pos x="258" y="76"/>
                </a:cxn>
                <a:cxn ang="0">
                  <a:pos x="244" y="72"/>
                </a:cxn>
                <a:cxn ang="0">
                  <a:pos x="244" y="72"/>
                </a:cxn>
              </a:cxnLst>
              <a:rect l="0" t="0" r="r" b="b"/>
              <a:pathLst>
                <a:path w="262" h="76">
                  <a:moveTo>
                    <a:pt x="244" y="72"/>
                  </a:moveTo>
                  <a:lnTo>
                    <a:pt x="230" y="58"/>
                  </a:lnTo>
                  <a:lnTo>
                    <a:pt x="211" y="53"/>
                  </a:lnTo>
                  <a:lnTo>
                    <a:pt x="165" y="59"/>
                  </a:lnTo>
                  <a:lnTo>
                    <a:pt x="114" y="58"/>
                  </a:lnTo>
                  <a:lnTo>
                    <a:pt x="66" y="40"/>
                  </a:lnTo>
                  <a:lnTo>
                    <a:pt x="40" y="25"/>
                  </a:lnTo>
                  <a:lnTo>
                    <a:pt x="14" y="22"/>
                  </a:lnTo>
                  <a:lnTo>
                    <a:pt x="0" y="15"/>
                  </a:lnTo>
                  <a:lnTo>
                    <a:pt x="7" y="0"/>
                  </a:lnTo>
                  <a:lnTo>
                    <a:pt x="40" y="3"/>
                  </a:lnTo>
                  <a:lnTo>
                    <a:pt x="72" y="19"/>
                  </a:lnTo>
                  <a:lnTo>
                    <a:pt x="117" y="35"/>
                  </a:lnTo>
                  <a:lnTo>
                    <a:pt x="162" y="36"/>
                  </a:lnTo>
                  <a:lnTo>
                    <a:pt x="220" y="31"/>
                  </a:lnTo>
                  <a:lnTo>
                    <a:pt x="244" y="40"/>
                  </a:lnTo>
                  <a:lnTo>
                    <a:pt x="262" y="61"/>
                  </a:lnTo>
                  <a:lnTo>
                    <a:pt x="258" y="76"/>
                  </a:lnTo>
                  <a:lnTo>
                    <a:pt x="244" y="72"/>
                  </a:lnTo>
                  <a:lnTo>
                    <a:pt x="244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4" name="Freeform 82"/>
            <p:cNvSpPr>
              <a:spLocks/>
            </p:cNvSpPr>
            <p:nvPr/>
          </p:nvSpPr>
          <p:spPr bwMode="auto">
            <a:xfrm>
              <a:off x="4565" y="3165"/>
              <a:ext cx="56" cy="76"/>
            </a:xfrm>
            <a:custGeom>
              <a:avLst/>
              <a:gdLst/>
              <a:ahLst/>
              <a:cxnLst>
                <a:cxn ang="0">
                  <a:pos x="20" y="11"/>
                </a:cxn>
                <a:cxn ang="0">
                  <a:pos x="25" y="28"/>
                </a:cxn>
                <a:cxn ang="0">
                  <a:pos x="35" y="41"/>
                </a:cxn>
                <a:cxn ang="0">
                  <a:pos x="65" y="59"/>
                </a:cxn>
                <a:cxn ang="0">
                  <a:pos x="93" y="87"/>
                </a:cxn>
                <a:cxn ang="0">
                  <a:pos x="113" y="123"/>
                </a:cxn>
                <a:cxn ang="0">
                  <a:pos x="113" y="145"/>
                </a:cxn>
                <a:cxn ang="0">
                  <a:pos x="108" y="151"/>
                </a:cxn>
                <a:cxn ang="0">
                  <a:pos x="102" y="147"/>
                </a:cxn>
                <a:cxn ang="0">
                  <a:pos x="82" y="109"/>
                </a:cxn>
                <a:cxn ang="0">
                  <a:pos x="68" y="92"/>
                </a:cxn>
                <a:cxn ang="0">
                  <a:pos x="53" y="78"/>
                </a:cxn>
                <a:cxn ang="0">
                  <a:pos x="0" y="11"/>
                </a:cxn>
                <a:cxn ang="0">
                  <a:pos x="10" y="0"/>
                </a:cxn>
                <a:cxn ang="0">
                  <a:pos x="20" y="11"/>
                </a:cxn>
                <a:cxn ang="0">
                  <a:pos x="20" y="11"/>
                </a:cxn>
              </a:cxnLst>
              <a:rect l="0" t="0" r="r" b="b"/>
              <a:pathLst>
                <a:path w="113" h="151">
                  <a:moveTo>
                    <a:pt x="20" y="11"/>
                  </a:moveTo>
                  <a:lnTo>
                    <a:pt x="25" y="28"/>
                  </a:lnTo>
                  <a:lnTo>
                    <a:pt x="35" y="41"/>
                  </a:lnTo>
                  <a:lnTo>
                    <a:pt x="65" y="59"/>
                  </a:lnTo>
                  <a:lnTo>
                    <a:pt x="93" y="87"/>
                  </a:lnTo>
                  <a:lnTo>
                    <a:pt x="113" y="123"/>
                  </a:lnTo>
                  <a:lnTo>
                    <a:pt x="113" y="145"/>
                  </a:lnTo>
                  <a:lnTo>
                    <a:pt x="108" y="151"/>
                  </a:lnTo>
                  <a:lnTo>
                    <a:pt x="102" y="147"/>
                  </a:lnTo>
                  <a:lnTo>
                    <a:pt x="82" y="109"/>
                  </a:lnTo>
                  <a:lnTo>
                    <a:pt x="68" y="92"/>
                  </a:lnTo>
                  <a:lnTo>
                    <a:pt x="53" y="78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20" y="11"/>
                  </a:lnTo>
                  <a:lnTo>
                    <a:pt x="2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5" name="Freeform 83"/>
            <p:cNvSpPr>
              <a:spLocks/>
            </p:cNvSpPr>
            <p:nvPr/>
          </p:nvSpPr>
          <p:spPr bwMode="auto">
            <a:xfrm>
              <a:off x="4540" y="3212"/>
              <a:ext cx="114" cy="93"/>
            </a:xfrm>
            <a:custGeom>
              <a:avLst/>
              <a:gdLst/>
              <a:ahLst/>
              <a:cxnLst>
                <a:cxn ang="0">
                  <a:pos x="224" y="21"/>
                </a:cxn>
                <a:cxn ang="0">
                  <a:pos x="192" y="40"/>
                </a:cxn>
                <a:cxn ang="0">
                  <a:pos x="167" y="61"/>
                </a:cxn>
                <a:cxn ang="0">
                  <a:pos x="143" y="83"/>
                </a:cxn>
                <a:cxn ang="0">
                  <a:pos x="113" y="106"/>
                </a:cxn>
                <a:cxn ang="0">
                  <a:pos x="89" y="123"/>
                </a:cxn>
                <a:cxn ang="0">
                  <a:pos x="64" y="138"/>
                </a:cxn>
                <a:cxn ang="0">
                  <a:pos x="20" y="179"/>
                </a:cxn>
                <a:cxn ang="0">
                  <a:pos x="7" y="186"/>
                </a:cxn>
                <a:cxn ang="0">
                  <a:pos x="0" y="173"/>
                </a:cxn>
                <a:cxn ang="0">
                  <a:pos x="21" y="139"/>
                </a:cxn>
                <a:cxn ang="0">
                  <a:pos x="55" y="118"/>
                </a:cxn>
                <a:cxn ang="0">
                  <a:pos x="103" y="86"/>
                </a:cxn>
                <a:cxn ang="0">
                  <a:pos x="158" y="41"/>
                </a:cxn>
                <a:cxn ang="0">
                  <a:pos x="183" y="20"/>
                </a:cxn>
                <a:cxn ang="0">
                  <a:pos x="215" y="0"/>
                </a:cxn>
                <a:cxn ang="0">
                  <a:pos x="229" y="6"/>
                </a:cxn>
                <a:cxn ang="0">
                  <a:pos x="224" y="21"/>
                </a:cxn>
                <a:cxn ang="0">
                  <a:pos x="224" y="21"/>
                </a:cxn>
              </a:cxnLst>
              <a:rect l="0" t="0" r="r" b="b"/>
              <a:pathLst>
                <a:path w="229" h="186">
                  <a:moveTo>
                    <a:pt x="224" y="21"/>
                  </a:moveTo>
                  <a:lnTo>
                    <a:pt x="192" y="40"/>
                  </a:lnTo>
                  <a:lnTo>
                    <a:pt x="167" y="61"/>
                  </a:lnTo>
                  <a:lnTo>
                    <a:pt x="143" y="83"/>
                  </a:lnTo>
                  <a:lnTo>
                    <a:pt x="113" y="106"/>
                  </a:lnTo>
                  <a:lnTo>
                    <a:pt x="89" y="123"/>
                  </a:lnTo>
                  <a:lnTo>
                    <a:pt x="64" y="138"/>
                  </a:lnTo>
                  <a:lnTo>
                    <a:pt x="20" y="179"/>
                  </a:lnTo>
                  <a:lnTo>
                    <a:pt x="7" y="186"/>
                  </a:lnTo>
                  <a:lnTo>
                    <a:pt x="0" y="173"/>
                  </a:lnTo>
                  <a:lnTo>
                    <a:pt x="21" y="139"/>
                  </a:lnTo>
                  <a:lnTo>
                    <a:pt x="55" y="118"/>
                  </a:lnTo>
                  <a:lnTo>
                    <a:pt x="103" y="86"/>
                  </a:lnTo>
                  <a:lnTo>
                    <a:pt x="158" y="41"/>
                  </a:lnTo>
                  <a:lnTo>
                    <a:pt x="183" y="20"/>
                  </a:lnTo>
                  <a:lnTo>
                    <a:pt x="215" y="0"/>
                  </a:lnTo>
                  <a:lnTo>
                    <a:pt x="229" y="6"/>
                  </a:lnTo>
                  <a:lnTo>
                    <a:pt x="224" y="21"/>
                  </a:lnTo>
                  <a:lnTo>
                    <a:pt x="224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6" name="Freeform 84"/>
            <p:cNvSpPr>
              <a:spLocks/>
            </p:cNvSpPr>
            <p:nvPr/>
          </p:nvSpPr>
          <p:spPr bwMode="auto">
            <a:xfrm>
              <a:off x="4540" y="3242"/>
              <a:ext cx="139" cy="79"/>
            </a:xfrm>
            <a:custGeom>
              <a:avLst/>
              <a:gdLst/>
              <a:ahLst/>
              <a:cxnLst>
                <a:cxn ang="0">
                  <a:pos x="275" y="20"/>
                </a:cxn>
                <a:cxn ang="0">
                  <a:pos x="235" y="49"/>
                </a:cxn>
                <a:cxn ang="0">
                  <a:pos x="217" y="64"/>
                </a:cxn>
                <a:cxn ang="0">
                  <a:pos x="195" y="79"/>
                </a:cxn>
                <a:cxn ang="0">
                  <a:pos x="172" y="93"/>
                </a:cxn>
                <a:cxn ang="0">
                  <a:pos x="149" y="104"/>
                </a:cxn>
                <a:cxn ang="0">
                  <a:pos x="107" y="120"/>
                </a:cxn>
                <a:cxn ang="0">
                  <a:pos x="14" y="157"/>
                </a:cxn>
                <a:cxn ang="0">
                  <a:pos x="0" y="151"/>
                </a:cxn>
                <a:cxn ang="0">
                  <a:pos x="5" y="136"/>
                </a:cxn>
                <a:cxn ang="0">
                  <a:pos x="185" y="59"/>
                </a:cxn>
                <a:cxn ang="0">
                  <a:pos x="225" y="29"/>
                </a:cxn>
                <a:cxn ang="0">
                  <a:pos x="244" y="15"/>
                </a:cxn>
                <a:cxn ang="0">
                  <a:pos x="265" y="0"/>
                </a:cxn>
                <a:cxn ang="0">
                  <a:pos x="279" y="3"/>
                </a:cxn>
                <a:cxn ang="0">
                  <a:pos x="275" y="20"/>
                </a:cxn>
                <a:cxn ang="0">
                  <a:pos x="275" y="20"/>
                </a:cxn>
              </a:cxnLst>
              <a:rect l="0" t="0" r="r" b="b"/>
              <a:pathLst>
                <a:path w="279" h="157">
                  <a:moveTo>
                    <a:pt x="275" y="20"/>
                  </a:moveTo>
                  <a:lnTo>
                    <a:pt x="235" y="49"/>
                  </a:lnTo>
                  <a:lnTo>
                    <a:pt x="217" y="64"/>
                  </a:lnTo>
                  <a:lnTo>
                    <a:pt x="195" y="79"/>
                  </a:lnTo>
                  <a:lnTo>
                    <a:pt x="172" y="93"/>
                  </a:lnTo>
                  <a:lnTo>
                    <a:pt x="149" y="104"/>
                  </a:lnTo>
                  <a:lnTo>
                    <a:pt x="107" y="120"/>
                  </a:lnTo>
                  <a:lnTo>
                    <a:pt x="14" y="157"/>
                  </a:lnTo>
                  <a:lnTo>
                    <a:pt x="0" y="151"/>
                  </a:lnTo>
                  <a:lnTo>
                    <a:pt x="5" y="136"/>
                  </a:lnTo>
                  <a:lnTo>
                    <a:pt x="185" y="59"/>
                  </a:lnTo>
                  <a:lnTo>
                    <a:pt x="225" y="29"/>
                  </a:lnTo>
                  <a:lnTo>
                    <a:pt x="244" y="15"/>
                  </a:lnTo>
                  <a:lnTo>
                    <a:pt x="265" y="0"/>
                  </a:lnTo>
                  <a:lnTo>
                    <a:pt x="279" y="3"/>
                  </a:lnTo>
                  <a:lnTo>
                    <a:pt x="275" y="20"/>
                  </a:lnTo>
                  <a:lnTo>
                    <a:pt x="275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7" name="Freeform 85"/>
            <p:cNvSpPr>
              <a:spLocks/>
            </p:cNvSpPr>
            <p:nvPr/>
          </p:nvSpPr>
          <p:spPr bwMode="auto">
            <a:xfrm>
              <a:off x="4515" y="3248"/>
              <a:ext cx="89" cy="35"/>
            </a:xfrm>
            <a:custGeom>
              <a:avLst/>
              <a:gdLst/>
              <a:ahLst/>
              <a:cxnLst>
                <a:cxn ang="0">
                  <a:pos x="172" y="21"/>
                </a:cxn>
                <a:cxn ang="0">
                  <a:pos x="139" y="37"/>
                </a:cxn>
                <a:cxn ang="0">
                  <a:pos x="102" y="46"/>
                </a:cxn>
                <a:cxn ang="0">
                  <a:pos x="54" y="49"/>
                </a:cxn>
                <a:cxn ang="0">
                  <a:pos x="15" y="68"/>
                </a:cxn>
                <a:cxn ang="0">
                  <a:pos x="1" y="70"/>
                </a:cxn>
                <a:cxn ang="0">
                  <a:pos x="0" y="53"/>
                </a:cxn>
                <a:cxn ang="0">
                  <a:pos x="21" y="36"/>
                </a:cxn>
                <a:cxn ang="0">
                  <a:pos x="44" y="29"/>
                </a:cxn>
                <a:cxn ang="0">
                  <a:pos x="100" y="24"/>
                </a:cxn>
                <a:cxn ang="0">
                  <a:pos x="164" y="0"/>
                </a:cxn>
                <a:cxn ang="0">
                  <a:pos x="177" y="6"/>
                </a:cxn>
                <a:cxn ang="0">
                  <a:pos x="172" y="21"/>
                </a:cxn>
                <a:cxn ang="0">
                  <a:pos x="172" y="21"/>
                </a:cxn>
              </a:cxnLst>
              <a:rect l="0" t="0" r="r" b="b"/>
              <a:pathLst>
                <a:path w="177" h="70">
                  <a:moveTo>
                    <a:pt x="172" y="21"/>
                  </a:moveTo>
                  <a:lnTo>
                    <a:pt x="139" y="37"/>
                  </a:lnTo>
                  <a:lnTo>
                    <a:pt x="102" y="46"/>
                  </a:lnTo>
                  <a:lnTo>
                    <a:pt x="54" y="49"/>
                  </a:lnTo>
                  <a:lnTo>
                    <a:pt x="15" y="68"/>
                  </a:lnTo>
                  <a:lnTo>
                    <a:pt x="1" y="70"/>
                  </a:lnTo>
                  <a:lnTo>
                    <a:pt x="0" y="53"/>
                  </a:lnTo>
                  <a:lnTo>
                    <a:pt x="21" y="36"/>
                  </a:lnTo>
                  <a:lnTo>
                    <a:pt x="44" y="29"/>
                  </a:lnTo>
                  <a:lnTo>
                    <a:pt x="100" y="24"/>
                  </a:lnTo>
                  <a:lnTo>
                    <a:pt x="164" y="0"/>
                  </a:lnTo>
                  <a:lnTo>
                    <a:pt x="177" y="6"/>
                  </a:lnTo>
                  <a:lnTo>
                    <a:pt x="172" y="21"/>
                  </a:lnTo>
                  <a:lnTo>
                    <a:pt x="172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8" name="Freeform 86"/>
            <p:cNvSpPr>
              <a:spLocks/>
            </p:cNvSpPr>
            <p:nvPr/>
          </p:nvSpPr>
          <p:spPr bwMode="auto">
            <a:xfrm>
              <a:off x="4541" y="3232"/>
              <a:ext cx="78" cy="38"/>
            </a:xfrm>
            <a:custGeom>
              <a:avLst/>
              <a:gdLst/>
              <a:ahLst/>
              <a:cxnLst>
                <a:cxn ang="0">
                  <a:pos x="140" y="20"/>
                </a:cxn>
                <a:cxn ang="0">
                  <a:pos x="32" y="35"/>
                </a:cxn>
                <a:cxn ang="0">
                  <a:pos x="20" y="44"/>
                </a:cxn>
                <a:cxn ang="0">
                  <a:pos x="32" y="66"/>
                </a:cxn>
                <a:cxn ang="0">
                  <a:pos x="20" y="77"/>
                </a:cxn>
                <a:cxn ang="0">
                  <a:pos x="7" y="66"/>
                </a:cxn>
                <a:cxn ang="0">
                  <a:pos x="0" y="35"/>
                </a:cxn>
                <a:cxn ang="0">
                  <a:pos x="8" y="22"/>
                </a:cxn>
                <a:cxn ang="0">
                  <a:pos x="21" y="13"/>
                </a:cxn>
                <a:cxn ang="0">
                  <a:pos x="151" y="0"/>
                </a:cxn>
                <a:cxn ang="0">
                  <a:pos x="155" y="6"/>
                </a:cxn>
                <a:cxn ang="0">
                  <a:pos x="140" y="20"/>
                </a:cxn>
                <a:cxn ang="0">
                  <a:pos x="140" y="20"/>
                </a:cxn>
              </a:cxnLst>
              <a:rect l="0" t="0" r="r" b="b"/>
              <a:pathLst>
                <a:path w="155" h="77">
                  <a:moveTo>
                    <a:pt x="140" y="20"/>
                  </a:moveTo>
                  <a:lnTo>
                    <a:pt x="32" y="35"/>
                  </a:lnTo>
                  <a:lnTo>
                    <a:pt x="20" y="44"/>
                  </a:lnTo>
                  <a:lnTo>
                    <a:pt x="32" y="66"/>
                  </a:lnTo>
                  <a:lnTo>
                    <a:pt x="20" y="77"/>
                  </a:lnTo>
                  <a:lnTo>
                    <a:pt x="7" y="66"/>
                  </a:lnTo>
                  <a:lnTo>
                    <a:pt x="0" y="35"/>
                  </a:lnTo>
                  <a:lnTo>
                    <a:pt x="8" y="22"/>
                  </a:lnTo>
                  <a:lnTo>
                    <a:pt x="21" y="13"/>
                  </a:lnTo>
                  <a:lnTo>
                    <a:pt x="151" y="0"/>
                  </a:lnTo>
                  <a:lnTo>
                    <a:pt x="155" y="6"/>
                  </a:lnTo>
                  <a:lnTo>
                    <a:pt x="140" y="20"/>
                  </a:lnTo>
                  <a:lnTo>
                    <a:pt x="140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39" name="Freeform 87"/>
            <p:cNvSpPr>
              <a:spLocks/>
            </p:cNvSpPr>
            <p:nvPr/>
          </p:nvSpPr>
          <p:spPr bwMode="auto">
            <a:xfrm>
              <a:off x="4607" y="3263"/>
              <a:ext cx="112" cy="43"/>
            </a:xfrm>
            <a:custGeom>
              <a:avLst/>
              <a:gdLst/>
              <a:ahLst/>
              <a:cxnLst>
                <a:cxn ang="0">
                  <a:pos x="8" y="61"/>
                </a:cxn>
                <a:cxn ang="0">
                  <a:pos x="67" y="64"/>
                </a:cxn>
                <a:cxn ang="0">
                  <a:pos x="121" y="57"/>
                </a:cxn>
                <a:cxn ang="0">
                  <a:pos x="150" y="31"/>
                </a:cxn>
                <a:cxn ang="0">
                  <a:pos x="210" y="0"/>
                </a:cxn>
                <a:cxn ang="0">
                  <a:pos x="223" y="5"/>
                </a:cxn>
                <a:cxn ang="0">
                  <a:pos x="218" y="20"/>
                </a:cxn>
                <a:cxn ang="0">
                  <a:pos x="160" y="51"/>
                </a:cxn>
                <a:cxn ang="0">
                  <a:pos x="129" y="78"/>
                </a:cxn>
                <a:cxn ang="0">
                  <a:pos x="72" y="86"/>
                </a:cxn>
                <a:cxn ang="0">
                  <a:pos x="11" y="83"/>
                </a:cxn>
                <a:cxn ang="0">
                  <a:pos x="0" y="73"/>
                </a:cxn>
                <a:cxn ang="0">
                  <a:pos x="8" y="61"/>
                </a:cxn>
                <a:cxn ang="0">
                  <a:pos x="8" y="61"/>
                </a:cxn>
              </a:cxnLst>
              <a:rect l="0" t="0" r="r" b="b"/>
              <a:pathLst>
                <a:path w="223" h="86">
                  <a:moveTo>
                    <a:pt x="8" y="61"/>
                  </a:moveTo>
                  <a:lnTo>
                    <a:pt x="67" y="64"/>
                  </a:lnTo>
                  <a:lnTo>
                    <a:pt x="121" y="57"/>
                  </a:lnTo>
                  <a:lnTo>
                    <a:pt x="150" y="31"/>
                  </a:lnTo>
                  <a:lnTo>
                    <a:pt x="210" y="0"/>
                  </a:lnTo>
                  <a:lnTo>
                    <a:pt x="223" y="5"/>
                  </a:lnTo>
                  <a:lnTo>
                    <a:pt x="218" y="20"/>
                  </a:lnTo>
                  <a:lnTo>
                    <a:pt x="160" y="51"/>
                  </a:lnTo>
                  <a:lnTo>
                    <a:pt x="129" y="78"/>
                  </a:lnTo>
                  <a:lnTo>
                    <a:pt x="72" y="86"/>
                  </a:lnTo>
                  <a:lnTo>
                    <a:pt x="11" y="83"/>
                  </a:lnTo>
                  <a:lnTo>
                    <a:pt x="0" y="73"/>
                  </a:lnTo>
                  <a:lnTo>
                    <a:pt x="8" y="61"/>
                  </a:lnTo>
                  <a:lnTo>
                    <a:pt x="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0" name="Freeform 88"/>
            <p:cNvSpPr>
              <a:spLocks/>
            </p:cNvSpPr>
            <p:nvPr/>
          </p:nvSpPr>
          <p:spPr bwMode="auto">
            <a:xfrm>
              <a:off x="4706" y="3177"/>
              <a:ext cx="43" cy="9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62" y="36"/>
                </a:cxn>
                <a:cxn ang="0">
                  <a:pos x="85" y="89"/>
                </a:cxn>
                <a:cxn ang="0">
                  <a:pos x="86" y="148"/>
                </a:cxn>
                <a:cxn ang="0">
                  <a:pos x="84" y="156"/>
                </a:cxn>
                <a:cxn ang="0">
                  <a:pos x="65" y="176"/>
                </a:cxn>
                <a:cxn ang="0">
                  <a:pos x="51" y="179"/>
                </a:cxn>
                <a:cxn ang="0">
                  <a:pos x="46" y="164"/>
                </a:cxn>
                <a:cxn ang="0">
                  <a:pos x="53" y="137"/>
                </a:cxn>
                <a:cxn ang="0">
                  <a:pos x="50" y="145"/>
                </a:cxn>
                <a:cxn ang="0">
                  <a:pos x="46" y="49"/>
                </a:cxn>
                <a:cxn ang="0">
                  <a:pos x="25" y="33"/>
                </a:cxn>
                <a:cxn ang="0">
                  <a:pos x="2" y="18"/>
                </a:cxn>
                <a:cxn ang="0">
                  <a:pos x="0" y="2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86" h="179">
                  <a:moveTo>
                    <a:pt x="15" y="0"/>
                  </a:moveTo>
                  <a:lnTo>
                    <a:pt x="62" y="36"/>
                  </a:lnTo>
                  <a:lnTo>
                    <a:pt x="85" y="89"/>
                  </a:lnTo>
                  <a:lnTo>
                    <a:pt x="86" y="148"/>
                  </a:lnTo>
                  <a:lnTo>
                    <a:pt x="84" y="156"/>
                  </a:lnTo>
                  <a:lnTo>
                    <a:pt x="65" y="176"/>
                  </a:lnTo>
                  <a:lnTo>
                    <a:pt x="51" y="179"/>
                  </a:lnTo>
                  <a:lnTo>
                    <a:pt x="46" y="164"/>
                  </a:lnTo>
                  <a:lnTo>
                    <a:pt x="53" y="137"/>
                  </a:lnTo>
                  <a:lnTo>
                    <a:pt x="50" y="145"/>
                  </a:lnTo>
                  <a:lnTo>
                    <a:pt x="46" y="49"/>
                  </a:lnTo>
                  <a:lnTo>
                    <a:pt x="25" y="33"/>
                  </a:lnTo>
                  <a:lnTo>
                    <a:pt x="2" y="18"/>
                  </a:lnTo>
                  <a:lnTo>
                    <a:pt x="0" y="2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1" name="Freeform 89"/>
            <p:cNvSpPr>
              <a:spLocks/>
            </p:cNvSpPr>
            <p:nvPr/>
          </p:nvSpPr>
          <p:spPr bwMode="auto">
            <a:xfrm>
              <a:off x="4633" y="2745"/>
              <a:ext cx="89" cy="84"/>
            </a:xfrm>
            <a:custGeom>
              <a:avLst/>
              <a:gdLst/>
              <a:ahLst/>
              <a:cxnLst>
                <a:cxn ang="0">
                  <a:pos x="176" y="15"/>
                </a:cxn>
                <a:cxn ang="0">
                  <a:pos x="159" y="42"/>
                </a:cxn>
                <a:cxn ang="0">
                  <a:pos x="142" y="67"/>
                </a:cxn>
                <a:cxn ang="0">
                  <a:pos x="125" y="89"/>
                </a:cxn>
                <a:cxn ang="0">
                  <a:pos x="107" y="109"/>
                </a:cxn>
                <a:cxn ang="0">
                  <a:pos x="66" y="143"/>
                </a:cxn>
                <a:cxn ang="0">
                  <a:pos x="41" y="156"/>
                </a:cxn>
                <a:cxn ang="0">
                  <a:pos x="12" y="169"/>
                </a:cxn>
                <a:cxn ang="0">
                  <a:pos x="0" y="161"/>
                </a:cxn>
                <a:cxn ang="0">
                  <a:pos x="6" y="148"/>
                </a:cxn>
                <a:cxn ang="0">
                  <a:pos x="56" y="123"/>
                </a:cxn>
                <a:cxn ang="0">
                  <a:pos x="94" y="92"/>
                </a:cxn>
                <a:cxn ang="0">
                  <a:pos x="128" y="51"/>
                </a:cxn>
                <a:cxn ang="0">
                  <a:pos x="143" y="28"/>
                </a:cxn>
                <a:cxn ang="0">
                  <a:pos x="159" y="2"/>
                </a:cxn>
                <a:cxn ang="0">
                  <a:pos x="174" y="0"/>
                </a:cxn>
                <a:cxn ang="0">
                  <a:pos x="176" y="15"/>
                </a:cxn>
                <a:cxn ang="0">
                  <a:pos x="176" y="15"/>
                </a:cxn>
              </a:cxnLst>
              <a:rect l="0" t="0" r="r" b="b"/>
              <a:pathLst>
                <a:path w="176" h="169">
                  <a:moveTo>
                    <a:pt x="176" y="15"/>
                  </a:moveTo>
                  <a:lnTo>
                    <a:pt x="159" y="42"/>
                  </a:lnTo>
                  <a:lnTo>
                    <a:pt x="142" y="67"/>
                  </a:lnTo>
                  <a:lnTo>
                    <a:pt x="125" y="89"/>
                  </a:lnTo>
                  <a:lnTo>
                    <a:pt x="107" y="109"/>
                  </a:lnTo>
                  <a:lnTo>
                    <a:pt x="66" y="143"/>
                  </a:lnTo>
                  <a:lnTo>
                    <a:pt x="41" y="156"/>
                  </a:lnTo>
                  <a:lnTo>
                    <a:pt x="12" y="169"/>
                  </a:lnTo>
                  <a:lnTo>
                    <a:pt x="0" y="161"/>
                  </a:lnTo>
                  <a:lnTo>
                    <a:pt x="6" y="148"/>
                  </a:lnTo>
                  <a:lnTo>
                    <a:pt x="56" y="123"/>
                  </a:lnTo>
                  <a:lnTo>
                    <a:pt x="94" y="92"/>
                  </a:lnTo>
                  <a:lnTo>
                    <a:pt x="128" y="51"/>
                  </a:lnTo>
                  <a:lnTo>
                    <a:pt x="143" y="28"/>
                  </a:lnTo>
                  <a:lnTo>
                    <a:pt x="159" y="2"/>
                  </a:lnTo>
                  <a:lnTo>
                    <a:pt x="174" y="0"/>
                  </a:lnTo>
                  <a:lnTo>
                    <a:pt x="176" y="15"/>
                  </a:lnTo>
                  <a:lnTo>
                    <a:pt x="176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2" name="Freeform 90"/>
            <p:cNvSpPr>
              <a:spLocks/>
            </p:cNvSpPr>
            <p:nvPr/>
          </p:nvSpPr>
          <p:spPr bwMode="auto">
            <a:xfrm>
              <a:off x="4573" y="2835"/>
              <a:ext cx="63" cy="127"/>
            </a:xfrm>
            <a:custGeom>
              <a:avLst/>
              <a:gdLst/>
              <a:ahLst/>
              <a:cxnLst>
                <a:cxn ang="0">
                  <a:pos x="126" y="16"/>
                </a:cxn>
                <a:cxn ang="0">
                  <a:pos x="95" y="62"/>
                </a:cxn>
                <a:cxn ang="0">
                  <a:pos x="75" y="113"/>
                </a:cxn>
                <a:cxn ang="0">
                  <a:pos x="59" y="147"/>
                </a:cxn>
                <a:cxn ang="0">
                  <a:pos x="40" y="179"/>
                </a:cxn>
                <a:cxn ang="0">
                  <a:pos x="22" y="209"/>
                </a:cxn>
                <a:cxn ang="0">
                  <a:pos x="33" y="225"/>
                </a:cxn>
                <a:cxn ang="0">
                  <a:pos x="48" y="238"/>
                </a:cxn>
                <a:cxn ang="0">
                  <a:pos x="44" y="255"/>
                </a:cxn>
                <a:cxn ang="0">
                  <a:pos x="30" y="251"/>
                </a:cxn>
                <a:cxn ang="0">
                  <a:pos x="0" y="211"/>
                </a:cxn>
                <a:cxn ang="0">
                  <a:pos x="8" y="188"/>
                </a:cxn>
                <a:cxn ang="0">
                  <a:pos x="23" y="166"/>
                </a:cxn>
                <a:cxn ang="0">
                  <a:pos x="56" y="104"/>
                </a:cxn>
                <a:cxn ang="0">
                  <a:pos x="79" y="50"/>
                </a:cxn>
                <a:cxn ang="0">
                  <a:pos x="91" y="25"/>
                </a:cxn>
                <a:cxn ang="0">
                  <a:pos x="111" y="0"/>
                </a:cxn>
                <a:cxn ang="0">
                  <a:pos x="126" y="0"/>
                </a:cxn>
                <a:cxn ang="0">
                  <a:pos x="126" y="16"/>
                </a:cxn>
                <a:cxn ang="0">
                  <a:pos x="126" y="16"/>
                </a:cxn>
              </a:cxnLst>
              <a:rect l="0" t="0" r="r" b="b"/>
              <a:pathLst>
                <a:path w="126" h="255">
                  <a:moveTo>
                    <a:pt x="126" y="16"/>
                  </a:moveTo>
                  <a:lnTo>
                    <a:pt x="95" y="62"/>
                  </a:lnTo>
                  <a:lnTo>
                    <a:pt x="75" y="113"/>
                  </a:lnTo>
                  <a:lnTo>
                    <a:pt x="59" y="147"/>
                  </a:lnTo>
                  <a:lnTo>
                    <a:pt x="40" y="179"/>
                  </a:lnTo>
                  <a:lnTo>
                    <a:pt x="22" y="209"/>
                  </a:lnTo>
                  <a:lnTo>
                    <a:pt x="33" y="225"/>
                  </a:lnTo>
                  <a:lnTo>
                    <a:pt x="48" y="238"/>
                  </a:lnTo>
                  <a:lnTo>
                    <a:pt x="44" y="255"/>
                  </a:lnTo>
                  <a:lnTo>
                    <a:pt x="30" y="251"/>
                  </a:lnTo>
                  <a:lnTo>
                    <a:pt x="0" y="211"/>
                  </a:lnTo>
                  <a:lnTo>
                    <a:pt x="8" y="188"/>
                  </a:lnTo>
                  <a:lnTo>
                    <a:pt x="23" y="166"/>
                  </a:lnTo>
                  <a:lnTo>
                    <a:pt x="56" y="104"/>
                  </a:lnTo>
                  <a:lnTo>
                    <a:pt x="79" y="50"/>
                  </a:lnTo>
                  <a:lnTo>
                    <a:pt x="91" y="25"/>
                  </a:lnTo>
                  <a:lnTo>
                    <a:pt x="111" y="0"/>
                  </a:lnTo>
                  <a:lnTo>
                    <a:pt x="126" y="0"/>
                  </a:lnTo>
                  <a:lnTo>
                    <a:pt x="126" y="16"/>
                  </a:lnTo>
                  <a:lnTo>
                    <a:pt x="126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3" name="Freeform 91"/>
            <p:cNvSpPr>
              <a:spLocks/>
            </p:cNvSpPr>
            <p:nvPr/>
          </p:nvSpPr>
          <p:spPr bwMode="auto">
            <a:xfrm>
              <a:off x="4457" y="2937"/>
              <a:ext cx="130" cy="133"/>
            </a:xfrm>
            <a:custGeom>
              <a:avLst/>
              <a:gdLst/>
              <a:ahLst/>
              <a:cxnLst>
                <a:cxn ang="0">
                  <a:pos x="255" y="20"/>
                </a:cxn>
                <a:cxn ang="0">
                  <a:pos x="199" y="61"/>
                </a:cxn>
                <a:cxn ang="0">
                  <a:pos x="176" y="85"/>
                </a:cxn>
                <a:cxn ang="0">
                  <a:pos x="150" y="114"/>
                </a:cxn>
                <a:cxn ang="0">
                  <a:pos x="117" y="152"/>
                </a:cxn>
                <a:cxn ang="0">
                  <a:pos x="82" y="191"/>
                </a:cxn>
                <a:cxn ang="0">
                  <a:pos x="16" y="266"/>
                </a:cxn>
                <a:cxn ang="0">
                  <a:pos x="1" y="267"/>
                </a:cxn>
                <a:cxn ang="0">
                  <a:pos x="0" y="251"/>
                </a:cxn>
                <a:cxn ang="0">
                  <a:pos x="31" y="210"/>
                </a:cxn>
                <a:cxn ang="0">
                  <a:pos x="65" y="170"/>
                </a:cxn>
                <a:cxn ang="0">
                  <a:pos x="99" y="133"/>
                </a:cxn>
                <a:cxn ang="0">
                  <a:pos x="132" y="94"/>
                </a:cxn>
                <a:cxn ang="0">
                  <a:pos x="159" y="64"/>
                </a:cxn>
                <a:cxn ang="0">
                  <a:pos x="185" y="41"/>
                </a:cxn>
                <a:cxn ang="0">
                  <a:pos x="213" y="20"/>
                </a:cxn>
                <a:cxn ang="0">
                  <a:pos x="246" y="0"/>
                </a:cxn>
                <a:cxn ang="0">
                  <a:pos x="260" y="5"/>
                </a:cxn>
                <a:cxn ang="0">
                  <a:pos x="255" y="20"/>
                </a:cxn>
                <a:cxn ang="0">
                  <a:pos x="255" y="20"/>
                </a:cxn>
              </a:cxnLst>
              <a:rect l="0" t="0" r="r" b="b"/>
              <a:pathLst>
                <a:path w="260" h="267">
                  <a:moveTo>
                    <a:pt x="255" y="20"/>
                  </a:moveTo>
                  <a:lnTo>
                    <a:pt x="199" y="61"/>
                  </a:lnTo>
                  <a:lnTo>
                    <a:pt x="176" y="85"/>
                  </a:lnTo>
                  <a:lnTo>
                    <a:pt x="150" y="114"/>
                  </a:lnTo>
                  <a:lnTo>
                    <a:pt x="117" y="152"/>
                  </a:lnTo>
                  <a:lnTo>
                    <a:pt x="82" y="191"/>
                  </a:lnTo>
                  <a:lnTo>
                    <a:pt x="16" y="266"/>
                  </a:lnTo>
                  <a:lnTo>
                    <a:pt x="1" y="267"/>
                  </a:lnTo>
                  <a:lnTo>
                    <a:pt x="0" y="251"/>
                  </a:lnTo>
                  <a:lnTo>
                    <a:pt x="31" y="210"/>
                  </a:lnTo>
                  <a:lnTo>
                    <a:pt x="65" y="170"/>
                  </a:lnTo>
                  <a:lnTo>
                    <a:pt x="99" y="133"/>
                  </a:lnTo>
                  <a:lnTo>
                    <a:pt x="132" y="94"/>
                  </a:lnTo>
                  <a:lnTo>
                    <a:pt x="159" y="64"/>
                  </a:lnTo>
                  <a:lnTo>
                    <a:pt x="185" y="41"/>
                  </a:lnTo>
                  <a:lnTo>
                    <a:pt x="213" y="20"/>
                  </a:lnTo>
                  <a:lnTo>
                    <a:pt x="246" y="0"/>
                  </a:lnTo>
                  <a:lnTo>
                    <a:pt x="260" y="5"/>
                  </a:lnTo>
                  <a:lnTo>
                    <a:pt x="255" y="20"/>
                  </a:lnTo>
                  <a:lnTo>
                    <a:pt x="255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4" name="Freeform 92"/>
            <p:cNvSpPr>
              <a:spLocks/>
            </p:cNvSpPr>
            <p:nvPr/>
          </p:nvSpPr>
          <p:spPr bwMode="auto">
            <a:xfrm>
              <a:off x="4436" y="3096"/>
              <a:ext cx="55" cy="7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9" y="33"/>
                </a:cxn>
                <a:cxn ang="0">
                  <a:pos x="84" y="85"/>
                </a:cxn>
                <a:cxn ang="0">
                  <a:pos x="90" y="110"/>
                </a:cxn>
                <a:cxn ang="0">
                  <a:pos x="104" y="128"/>
                </a:cxn>
                <a:cxn ang="0">
                  <a:pos x="109" y="143"/>
                </a:cxn>
                <a:cxn ang="0">
                  <a:pos x="95" y="148"/>
                </a:cxn>
                <a:cxn ang="0">
                  <a:pos x="74" y="125"/>
                </a:cxn>
                <a:cxn ang="0">
                  <a:pos x="66" y="92"/>
                </a:cxn>
                <a:cxn ang="0">
                  <a:pos x="56" y="68"/>
                </a:cxn>
                <a:cxn ang="0">
                  <a:pos x="45" y="48"/>
                </a:cxn>
                <a:cxn ang="0">
                  <a:pos x="28" y="33"/>
                </a:cxn>
                <a:cxn ang="0">
                  <a:pos x="6" y="21"/>
                </a:cxn>
                <a:cxn ang="0">
                  <a:pos x="0" y="7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9" h="148">
                  <a:moveTo>
                    <a:pt x="13" y="0"/>
                  </a:moveTo>
                  <a:lnTo>
                    <a:pt x="59" y="33"/>
                  </a:lnTo>
                  <a:lnTo>
                    <a:pt x="84" y="85"/>
                  </a:lnTo>
                  <a:lnTo>
                    <a:pt x="90" y="110"/>
                  </a:lnTo>
                  <a:lnTo>
                    <a:pt x="104" y="128"/>
                  </a:lnTo>
                  <a:lnTo>
                    <a:pt x="109" y="143"/>
                  </a:lnTo>
                  <a:lnTo>
                    <a:pt x="95" y="148"/>
                  </a:lnTo>
                  <a:lnTo>
                    <a:pt x="74" y="125"/>
                  </a:lnTo>
                  <a:lnTo>
                    <a:pt x="66" y="92"/>
                  </a:lnTo>
                  <a:lnTo>
                    <a:pt x="56" y="68"/>
                  </a:lnTo>
                  <a:lnTo>
                    <a:pt x="45" y="48"/>
                  </a:lnTo>
                  <a:lnTo>
                    <a:pt x="28" y="33"/>
                  </a:lnTo>
                  <a:lnTo>
                    <a:pt x="6" y="21"/>
                  </a:lnTo>
                  <a:lnTo>
                    <a:pt x="0" y="7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5" name="Freeform 93"/>
            <p:cNvSpPr>
              <a:spLocks/>
            </p:cNvSpPr>
            <p:nvPr/>
          </p:nvSpPr>
          <p:spPr bwMode="auto">
            <a:xfrm>
              <a:off x="4902" y="2730"/>
              <a:ext cx="125" cy="6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71" y="26"/>
                </a:cxn>
                <a:cxn ang="0">
                  <a:pos x="97" y="39"/>
                </a:cxn>
                <a:cxn ang="0">
                  <a:pos x="128" y="51"/>
                </a:cxn>
                <a:cxn ang="0">
                  <a:pos x="241" y="96"/>
                </a:cxn>
                <a:cxn ang="0">
                  <a:pos x="251" y="116"/>
                </a:cxn>
                <a:cxn ang="0">
                  <a:pos x="247" y="130"/>
                </a:cxn>
                <a:cxn ang="0">
                  <a:pos x="233" y="125"/>
                </a:cxn>
                <a:cxn ang="0">
                  <a:pos x="225" y="112"/>
                </a:cxn>
                <a:cxn ang="0">
                  <a:pos x="199" y="98"/>
                </a:cxn>
                <a:cxn ang="0">
                  <a:pos x="174" y="89"/>
                </a:cxn>
                <a:cxn ang="0">
                  <a:pos x="122" y="72"/>
                </a:cxn>
                <a:cxn ang="0">
                  <a:pos x="64" y="47"/>
                </a:cxn>
                <a:cxn ang="0">
                  <a:pos x="38" y="35"/>
                </a:cxn>
                <a:cxn ang="0">
                  <a:pos x="6" y="22"/>
                </a:cxn>
                <a:cxn ang="0">
                  <a:pos x="0" y="7"/>
                </a:cxn>
                <a:cxn ang="0">
                  <a:pos x="5" y="1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51" h="130">
                  <a:moveTo>
                    <a:pt x="12" y="0"/>
                  </a:moveTo>
                  <a:lnTo>
                    <a:pt x="71" y="26"/>
                  </a:lnTo>
                  <a:lnTo>
                    <a:pt x="97" y="39"/>
                  </a:lnTo>
                  <a:lnTo>
                    <a:pt x="128" y="51"/>
                  </a:lnTo>
                  <a:lnTo>
                    <a:pt x="241" y="96"/>
                  </a:lnTo>
                  <a:lnTo>
                    <a:pt x="251" y="116"/>
                  </a:lnTo>
                  <a:lnTo>
                    <a:pt x="247" y="130"/>
                  </a:lnTo>
                  <a:lnTo>
                    <a:pt x="233" y="125"/>
                  </a:lnTo>
                  <a:lnTo>
                    <a:pt x="225" y="112"/>
                  </a:lnTo>
                  <a:lnTo>
                    <a:pt x="199" y="98"/>
                  </a:lnTo>
                  <a:lnTo>
                    <a:pt x="174" y="89"/>
                  </a:lnTo>
                  <a:lnTo>
                    <a:pt x="122" y="72"/>
                  </a:lnTo>
                  <a:lnTo>
                    <a:pt x="64" y="47"/>
                  </a:lnTo>
                  <a:lnTo>
                    <a:pt x="38" y="35"/>
                  </a:lnTo>
                  <a:lnTo>
                    <a:pt x="6" y="22"/>
                  </a:lnTo>
                  <a:lnTo>
                    <a:pt x="0" y="7"/>
                  </a:lnTo>
                  <a:lnTo>
                    <a:pt x="5" y="1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6" name="Freeform 94"/>
            <p:cNvSpPr>
              <a:spLocks/>
            </p:cNvSpPr>
            <p:nvPr/>
          </p:nvSpPr>
          <p:spPr bwMode="auto">
            <a:xfrm>
              <a:off x="4688" y="2815"/>
              <a:ext cx="297" cy="346"/>
            </a:xfrm>
            <a:custGeom>
              <a:avLst/>
              <a:gdLst/>
              <a:ahLst/>
              <a:cxnLst>
                <a:cxn ang="0">
                  <a:pos x="595" y="16"/>
                </a:cxn>
                <a:cxn ang="0">
                  <a:pos x="568" y="56"/>
                </a:cxn>
                <a:cxn ang="0">
                  <a:pos x="543" y="91"/>
                </a:cxn>
                <a:cxn ang="0">
                  <a:pos x="520" y="123"/>
                </a:cxn>
                <a:cxn ang="0">
                  <a:pos x="495" y="153"/>
                </a:cxn>
                <a:cxn ang="0">
                  <a:pos x="470" y="183"/>
                </a:cxn>
                <a:cxn ang="0">
                  <a:pos x="445" y="214"/>
                </a:cxn>
                <a:cxn ang="0">
                  <a:pos x="418" y="247"/>
                </a:cxn>
                <a:cxn ang="0">
                  <a:pos x="389" y="286"/>
                </a:cxn>
                <a:cxn ang="0">
                  <a:pos x="359" y="329"/>
                </a:cxn>
                <a:cxn ang="0">
                  <a:pos x="333" y="369"/>
                </a:cxn>
                <a:cxn ang="0">
                  <a:pos x="306" y="408"/>
                </a:cxn>
                <a:cxn ang="0">
                  <a:pos x="271" y="444"/>
                </a:cxn>
                <a:cxn ang="0">
                  <a:pos x="215" y="500"/>
                </a:cxn>
                <a:cxn ang="0">
                  <a:pos x="172" y="547"/>
                </a:cxn>
                <a:cxn ang="0">
                  <a:pos x="129" y="584"/>
                </a:cxn>
                <a:cxn ang="0">
                  <a:pos x="93" y="616"/>
                </a:cxn>
                <a:cxn ang="0">
                  <a:pos x="57" y="650"/>
                </a:cxn>
                <a:cxn ang="0">
                  <a:pos x="17" y="692"/>
                </a:cxn>
                <a:cxn ang="0">
                  <a:pos x="4" y="692"/>
                </a:cxn>
                <a:cxn ang="0">
                  <a:pos x="0" y="685"/>
                </a:cxn>
                <a:cxn ang="0">
                  <a:pos x="4" y="676"/>
                </a:cxn>
                <a:cxn ang="0">
                  <a:pos x="24" y="654"/>
                </a:cxn>
                <a:cxn ang="0">
                  <a:pos x="44" y="633"/>
                </a:cxn>
                <a:cxn ang="0">
                  <a:pos x="77" y="596"/>
                </a:cxn>
                <a:cxn ang="0">
                  <a:pos x="113" y="562"/>
                </a:cxn>
                <a:cxn ang="0">
                  <a:pos x="154" y="523"/>
                </a:cxn>
                <a:cxn ang="0">
                  <a:pos x="196" y="481"/>
                </a:cxn>
                <a:cxn ang="0">
                  <a:pos x="221" y="446"/>
                </a:cxn>
                <a:cxn ang="0">
                  <a:pos x="246" y="414"/>
                </a:cxn>
                <a:cxn ang="0">
                  <a:pos x="281" y="379"/>
                </a:cxn>
                <a:cxn ang="0">
                  <a:pos x="308" y="342"/>
                </a:cxn>
                <a:cxn ang="0">
                  <a:pos x="333" y="303"/>
                </a:cxn>
                <a:cxn ang="0">
                  <a:pos x="346" y="282"/>
                </a:cxn>
                <a:cxn ang="0">
                  <a:pos x="362" y="261"/>
                </a:cxn>
                <a:cxn ang="0">
                  <a:pos x="390" y="224"/>
                </a:cxn>
                <a:cxn ang="0">
                  <a:pos x="419" y="191"/>
                </a:cxn>
                <a:cxn ang="0">
                  <a:pos x="446" y="162"/>
                </a:cxn>
                <a:cxn ang="0">
                  <a:pos x="472" y="134"/>
                </a:cxn>
                <a:cxn ang="0">
                  <a:pos x="498" y="106"/>
                </a:cxn>
                <a:cxn ang="0">
                  <a:pos x="525" y="76"/>
                </a:cxn>
                <a:cxn ang="0">
                  <a:pos x="552" y="42"/>
                </a:cxn>
                <a:cxn ang="0">
                  <a:pos x="578" y="4"/>
                </a:cxn>
                <a:cxn ang="0">
                  <a:pos x="593" y="0"/>
                </a:cxn>
                <a:cxn ang="0">
                  <a:pos x="595" y="16"/>
                </a:cxn>
                <a:cxn ang="0">
                  <a:pos x="595" y="16"/>
                </a:cxn>
              </a:cxnLst>
              <a:rect l="0" t="0" r="r" b="b"/>
              <a:pathLst>
                <a:path w="595" h="692">
                  <a:moveTo>
                    <a:pt x="595" y="16"/>
                  </a:moveTo>
                  <a:lnTo>
                    <a:pt x="568" y="56"/>
                  </a:lnTo>
                  <a:lnTo>
                    <a:pt x="543" y="91"/>
                  </a:lnTo>
                  <a:lnTo>
                    <a:pt x="520" y="123"/>
                  </a:lnTo>
                  <a:lnTo>
                    <a:pt x="495" y="153"/>
                  </a:lnTo>
                  <a:lnTo>
                    <a:pt x="470" y="183"/>
                  </a:lnTo>
                  <a:lnTo>
                    <a:pt x="445" y="214"/>
                  </a:lnTo>
                  <a:lnTo>
                    <a:pt x="418" y="247"/>
                  </a:lnTo>
                  <a:lnTo>
                    <a:pt x="389" y="286"/>
                  </a:lnTo>
                  <a:lnTo>
                    <a:pt x="359" y="329"/>
                  </a:lnTo>
                  <a:lnTo>
                    <a:pt x="333" y="369"/>
                  </a:lnTo>
                  <a:lnTo>
                    <a:pt x="306" y="408"/>
                  </a:lnTo>
                  <a:lnTo>
                    <a:pt x="271" y="444"/>
                  </a:lnTo>
                  <a:lnTo>
                    <a:pt x="215" y="500"/>
                  </a:lnTo>
                  <a:lnTo>
                    <a:pt x="172" y="547"/>
                  </a:lnTo>
                  <a:lnTo>
                    <a:pt x="129" y="584"/>
                  </a:lnTo>
                  <a:lnTo>
                    <a:pt x="93" y="616"/>
                  </a:lnTo>
                  <a:lnTo>
                    <a:pt x="57" y="650"/>
                  </a:lnTo>
                  <a:lnTo>
                    <a:pt x="17" y="692"/>
                  </a:lnTo>
                  <a:lnTo>
                    <a:pt x="4" y="692"/>
                  </a:lnTo>
                  <a:lnTo>
                    <a:pt x="0" y="685"/>
                  </a:lnTo>
                  <a:lnTo>
                    <a:pt x="4" y="676"/>
                  </a:lnTo>
                  <a:lnTo>
                    <a:pt x="24" y="654"/>
                  </a:lnTo>
                  <a:lnTo>
                    <a:pt x="44" y="633"/>
                  </a:lnTo>
                  <a:lnTo>
                    <a:pt x="77" y="596"/>
                  </a:lnTo>
                  <a:lnTo>
                    <a:pt x="113" y="562"/>
                  </a:lnTo>
                  <a:lnTo>
                    <a:pt x="154" y="523"/>
                  </a:lnTo>
                  <a:lnTo>
                    <a:pt x="196" y="481"/>
                  </a:lnTo>
                  <a:lnTo>
                    <a:pt x="221" y="446"/>
                  </a:lnTo>
                  <a:lnTo>
                    <a:pt x="246" y="414"/>
                  </a:lnTo>
                  <a:lnTo>
                    <a:pt x="281" y="379"/>
                  </a:lnTo>
                  <a:lnTo>
                    <a:pt x="308" y="342"/>
                  </a:lnTo>
                  <a:lnTo>
                    <a:pt x="333" y="303"/>
                  </a:lnTo>
                  <a:lnTo>
                    <a:pt x="346" y="282"/>
                  </a:lnTo>
                  <a:lnTo>
                    <a:pt x="362" y="261"/>
                  </a:lnTo>
                  <a:lnTo>
                    <a:pt x="390" y="224"/>
                  </a:lnTo>
                  <a:lnTo>
                    <a:pt x="419" y="191"/>
                  </a:lnTo>
                  <a:lnTo>
                    <a:pt x="446" y="162"/>
                  </a:lnTo>
                  <a:lnTo>
                    <a:pt x="472" y="134"/>
                  </a:lnTo>
                  <a:lnTo>
                    <a:pt x="498" y="106"/>
                  </a:lnTo>
                  <a:lnTo>
                    <a:pt x="525" y="76"/>
                  </a:lnTo>
                  <a:lnTo>
                    <a:pt x="552" y="42"/>
                  </a:lnTo>
                  <a:lnTo>
                    <a:pt x="578" y="4"/>
                  </a:lnTo>
                  <a:lnTo>
                    <a:pt x="593" y="0"/>
                  </a:lnTo>
                  <a:lnTo>
                    <a:pt x="595" y="16"/>
                  </a:lnTo>
                  <a:lnTo>
                    <a:pt x="595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7" name="Freeform 95"/>
            <p:cNvSpPr>
              <a:spLocks/>
            </p:cNvSpPr>
            <p:nvPr/>
          </p:nvSpPr>
          <p:spPr bwMode="auto">
            <a:xfrm>
              <a:off x="4743" y="2905"/>
              <a:ext cx="307" cy="383"/>
            </a:xfrm>
            <a:custGeom>
              <a:avLst/>
              <a:gdLst/>
              <a:ahLst/>
              <a:cxnLst>
                <a:cxn ang="0">
                  <a:pos x="614" y="52"/>
                </a:cxn>
                <a:cxn ang="0">
                  <a:pos x="586" y="162"/>
                </a:cxn>
                <a:cxn ang="0">
                  <a:pos x="493" y="381"/>
                </a:cxn>
                <a:cxn ang="0">
                  <a:pos x="478" y="415"/>
                </a:cxn>
                <a:cxn ang="0">
                  <a:pos x="466" y="450"/>
                </a:cxn>
                <a:cxn ang="0">
                  <a:pos x="442" y="475"/>
                </a:cxn>
                <a:cxn ang="0">
                  <a:pos x="420" y="495"/>
                </a:cxn>
                <a:cxn ang="0">
                  <a:pos x="395" y="511"/>
                </a:cxn>
                <a:cxn ang="0">
                  <a:pos x="371" y="523"/>
                </a:cxn>
                <a:cxn ang="0">
                  <a:pos x="321" y="548"/>
                </a:cxn>
                <a:cxn ang="0">
                  <a:pos x="293" y="563"/>
                </a:cxn>
                <a:cxn ang="0">
                  <a:pos x="265" y="581"/>
                </a:cxn>
                <a:cxn ang="0">
                  <a:pos x="226" y="613"/>
                </a:cxn>
                <a:cxn ang="0">
                  <a:pos x="194" y="642"/>
                </a:cxn>
                <a:cxn ang="0">
                  <a:pos x="160" y="673"/>
                </a:cxn>
                <a:cxn ang="0">
                  <a:pos x="120" y="704"/>
                </a:cxn>
                <a:cxn ang="0">
                  <a:pos x="93" y="723"/>
                </a:cxn>
                <a:cxn ang="0">
                  <a:pos x="68" y="738"/>
                </a:cxn>
                <a:cxn ang="0">
                  <a:pos x="43" y="753"/>
                </a:cxn>
                <a:cxn ang="0">
                  <a:pos x="14" y="768"/>
                </a:cxn>
                <a:cxn ang="0">
                  <a:pos x="0" y="762"/>
                </a:cxn>
                <a:cxn ang="0">
                  <a:pos x="5" y="747"/>
                </a:cxn>
                <a:cxn ang="0">
                  <a:pos x="46" y="714"/>
                </a:cxn>
                <a:cxn ang="0">
                  <a:pos x="84" y="678"/>
                </a:cxn>
                <a:cxn ang="0">
                  <a:pos x="128" y="645"/>
                </a:cxn>
                <a:cxn ang="0">
                  <a:pos x="168" y="610"/>
                </a:cxn>
                <a:cxn ang="0">
                  <a:pos x="209" y="575"/>
                </a:cxn>
                <a:cxn ang="0">
                  <a:pos x="251" y="543"/>
                </a:cxn>
                <a:cxn ang="0">
                  <a:pos x="432" y="406"/>
                </a:cxn>
                <a:cxn ang="0">
                  <a:pos x="454" y="354"/>
                </a:cxn>
                <a:cxn ang="0">
                  <a:pos x="482" y="296"/>
                </a:cxn>
                <a:cxn ang="0">
                  <a:pos x="507" y="244"/>
                </a:cxn>
                <a:cxn ang="0">
                  <a:pos x="532" y="191"/>
                </a:cxn>
                <a:cxn ang="0">
                  <a:pos x="545" y="163"/>
                </a:cxn>
                <a:cxn ang="0">
                  <a:pos x="562" y="133"/>
                </a:cxn>
                <a:cxn ang="0">
                  <a:pos x="578" y="67"/>
                </a:cxn>
                <a:cxn ang="0">
                  <a:pos x="589" y="0"/>
                </a:cxn>
                <a:cxn ang="0">
                  <a:pos x="605" y="16"/>
                </a:cxn>
                <a:cxn ang="0">
                  <a:pos x="614" y="52"/>
                </a:cxn>
                <a:cxn ang="0">
                  <a:pos x="614" y="52"/>
                </a:cxn>
              </a:cxnLst>
              <a:rect l="0" t="0" r="r" b="b"/>
              <a:pathLst>
                <a:path w="614" h="768">
                  <a:moveTo>
                    <a:pt x="614" y="52"/>
                  </a:moveTo>
                  <a:lnTo>
                    <a:pt x="586" y="162"/>
                  </a:lnTo>
                  <a:lnTo>
                    <a:pt x="493" y="381"/>
                  </a:lnTo>
                  <a:lnTo>
                    <a:pt x="478" y="415"/>
                  </a:lnTo>
                  <a:lnTo>
                    <a:pt x="466" y="450"/>
                  </a:lnTo>
                  <a:lnTo>
                    <a:pt x="442" y="475"/>
                  </a:lnTo>
                  <a:lnTo>
                    <a:pt x="420" y="495"/>
                  </a:lnTo>
                  <a:lnTo>
                    <a:pt x="395" y="511"/>
                  </a:lnTo>
                  <a:lnTo>
                    <a:pt x="371" y="523"/>
                  </a:lnTo>
                  <a:lnTo>
                    <a:pt x="321" y="548"/>
                  </a:lnTo>
                  <a:lnTo>
                    <a:pt x="293" y="563"/>
                  </a:lnTo>
                  <a:lnTo>
                    <a:pt x="265" y="581"/>
                  </a:lnTo>
                  <a:lnTo>
                    <a:pt x="226" y="613"/>
                  </a:lnTo>
                  <a:lnTo>
                    <a:pt x="194" y="642"/>
                  </a:lnTo>
                  <a:lnTo>
                    <a:pt x="160" y="673"/>
                  </a:lnTo>
                  <a:lnTo>
                    <a:pt x="120" y="704"/>
                  </a:lnTo>
                  <a:lnTo>
                    <a:pt x="93" y="723"/>
                  </a:lnTo>
                  <a:lnTo>
                    <a:pt x="68" y="738"/>
                  </a:lnTo>
                  <a:lnTo>
                    <a:pt x="43" y="753"/>
                  </a:lnTo>
                  <a:lnTo>
                    <a:pt x="14" y="768"/>
                  </a:lnTo>
                  <a:lnTo>
                    <a:pt x="0" y="762"/>
                  </a:lnTo>
                  <a:lnTo>
                    <a:pt x="5" y="747"/>
                  </a:lnTo>
                  <a:lnTo>
                    <a:pt x="46" y="714"/>
                  </a:lnTo>
                  <a:lnTo>
                    <a:pt x="84" y="678"/>
                  </a:lnTo>
                  <a:lnTo>
                    <a:pt x="128" y="645"/>
                  </a:lnTo>
                  <a:lnTo>
                    <a:pt x="168" y="610"/>
                  </a:lnTo>
                  <a:lnTo>
                    <a:pt x="209" y="575"/>
                  </a:lnTo>
                  <a:lnTo>
                    <a:pt x="251" y="543"/>
                  </a:lnTo>
                  <a:lnTo>
                    <a:pt x="432" y="406"/>
                  </a:lnTo>
                  <a:lnTo>
                    <a:pt x="454" y="354"/>
                  </a:lnTo>
                  <a:lnTo>
                    <a:pt x="482" y="296"/>
                  </a:lnTo>
                  <a:lnTo>
                    <a:pt x="507" y="244"/>
                  </a:lnTo>
                  <a:lnTo>
                    <a:pt x="532" y="191"/>
                  </a:lnTo>
                  <a:lnTo>
                    <a:pt x="545" y="163"/>
                  </a:lnTo>
                  <a:lnTo>
                    <a:pt x="562" y="133"/>
                  </a:lnTo>
                  <a:lnTo>
                    <a:pt x="578" y="67"/>
                  </a:lnTo>
                  <a:lnTo>
                    <a:pt x="589" y="0"/>
                  </a:lnTo>
                  <a:lnTo>
                    <a:pt x="605" y="16"/>
                  </a:lnTo>
                  <a:lnTo>
                    <a:pt x="614" y="52"/>
                  </a:lnTo>
                  <a:lnTo>
                    <a:pt x="614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8" name="Freeform 96"/>
            <p:cNvSpPr>
              <a:spLocks/>
            </p:cNvSpPr>
            <p:nvPr/>
          </p:nvSpPr>
          <p:spPr bwMode="auto">
            <a:xfrm>
              <a:off x="4916" y="2825"/>
              <a:ext cx="269" cy="522"/>
            </a:xfrm>
            <a:custGeom>
              <a:avLst/>
              <a:gdLst/>
              <a:ahLst/>
              <a:cxnLst>
                <a:cxn ang="0">
                  <a:pos x="328" y="66"/>
                </a:cxn>
                <a:cxn ang="0">
                  <a:pos x="328" y="143"/>
                </a:cxn>
                <a:cxn ang="0">
                  <a:pos x="317" y="455"/>
                </a:cxn>
                <a:cxn ang="0">
                  <a:pos x="366" y="563"/>
                </a:cxn>
                <a:cxn ang="0">
                  <a:pos x="410" y="645"/>
                </a:cxn>
                <a:cxn ang="0">
                  <a:pos x="456" y="726"/>
                </a:cxn>
                <a:cxn ang="0">
                  <a:pos x="496" y="785"/>
                </a:cxn>
                <a:cxn ang="0">
                  <a:pos x="540" y="906"/>
                </a:cxn>
                <a:cxn ang="0">
                  <a:pos x="520" y="964"/>
                </a:cxn>
                <a:cxn ang="0">
                  <a:pos x="451" y="1025"/>
                </a:cxn>
                <a:cxn ang="0">
                  <a:pos x="338" y="1034"/>
                </a:cxn>
                <a:cxn ang="0">
                  <a:pos x="246" y="1044"/>
                </a:cxn>
                <a:cxn ang="0">
                  <a:pos x="213" y="1010"/>
                </a:cxn>
                <a:cxn ang="0">
                  <a:pos x="165" y="965"/>
                </a:cxn>
                <a:cxn ang="0">
                  <a:pos x="122" y="933"/>
                </a:cxn>
                <a:cxn ang="0">
                  <a:pos x="80" y="906"/>
                </a:cxn>
                <a:cxn ang="0">
                  <a:pos x="34" y="881"/>
                </a:cxn>
                <a:cxn ang="0">
                  <a:pos x="0" y="854"/>
                </a:cxn>
                <a:cxn ang="0">
                  <a:pos x="214" y="943"/>
                </a:cxn>
                <a:cxn ang="0">
                  <a:pos x="338" y="1004"/>
                </a:cxn>
                <a:cxn ang="0">
                  <a:pos x="461" y="974"/>
                </a:cxn>
                <a:cxn ang="0">
                  <a:pos x="507" y="888"/>
                </a:cxn>
                <a:cxn ang="0">
                  <a:pos x="486" y="814"/>
                </a:cxn>
                <a:cxn ang="0">
                  <a:pos x="456" y="763"/>
                </a:cxn>
                <a:cxn ang="0">
                  <a:pos x="414" y="697"/>
                </a:cxn>
                <a:cxn ang="0">
                  <a:pos x="372" y="617"/>
                </a:cxn>
                <a:cxn ang="0">
                  <a:pos x="333" y="548"/>
                </a:cxn>
                <a:cxn ang="0">
                  <a:pos x="282" y="465"/>
                </a:cxn>
                <a:cxn ang="0">
                  <a:pos x="291" y="370"/>
                </a:cxn>
                <a:cxn ang="0">
                  <a:pos x="308" y="143"/>
                </a:cxn>
                <a:cxn ang="0">
                  <a:pos x="308" y="71"/>
                </a:cxn>
                <a:cxn ang="0">
                  <a:pos x="295" y="0"/>
                </a:cxn>
                <a:cxn ang="0">
                  <a:pos x="307" y="8"/>
                </a:cxn>
              </a:cxnLst>
              <a:rect l="0" t="0" r="r" b="b"/>
              <a:pathLst>
                <a:path w="540" h="1044">
                  <a:moveTo>
                    <a:pt x="307" y="8"/>
                  </a:moveTo>
                  <a:lnTo>
                    <a:pt x="328" y="66"/>
                  </a:lnTo>
                  <a:lnTo>
                    <a:pt x="331" y="104"/>
                  </a:lnTo>
                  <a:lnTo>
                    <a:pt x="328" y="143"/>
                  </a:lnTo>
                  <a:lnTo>
                    <a:pt x="332" y="277"/>
                  </a:lnTo>
                  <a:lnTo>
                    <a:pt x="317" y="455"/>
                  </a:lnTo>
                  <a:lnTo>
                    <a:pt x="338" y="508"/>
                  </a:lnTo>
                  <a:lnTo>
                    <a:pt x="366" y="563"/>
                  </a:lnTo>
                  <a:lnTo>
                    <a:pt x="389" y="606"/>
                  </a:lnTo>
                  <a:lnTo>
                    <a:pt x="410" y="645"/>
                  </a:lnTo>
                  <a:lnTo>
                    <a:pt x="431" y="683"/>
                  </a:lnTo>
                  <a:lnTo>
                    <a:pt x="456" y="726"/>
                  </a:lnTo>
                  <a:lnTo>
                    <a:pt x="476" y="755"/>
                  </a:lnTo>
                  <a:lnTo>
                    <a:pt x="496" y="785"/>
                  </a:lnTo>
                  <a:lnTo>
                    <a:pt x="527" y="846"/>
                  </a:lnTo>
                  <a:lnTo>
                    <a:pt x="540" y="906"/>
                  </a:lnTo>
                  <a:lnTo>
                    <a:pt x="535" y="935"/>
                  </a:lnTo>
                  <a:lnTo>
                    <a:pt x="520" y="964"/>
                  </a:lnTo>
                  <a:lnTo>
                    <a:pt x="487" y="1006"/>
                  </a:lnTo>
                  <a:lnTo>
                    <a:pt x="451" y="1025"/>
                  </a:lnTo>
                  <a:lnTo>
                    <a:pt x="416" y="1032"/>
                  </a:lnTo>
                  <a:lnTo>
                    <a:pt x="338" y="1034"/>
                  </a:lnTo>
                  <a:lnTo>
                    <a:pt x="292" y="1041"/>
                  </a:lnTo>
                  <a:lnTo>
                    <a:pt x="246" y="1044"/>
                  </a:lnTo>
                  <a:lnTo>
                    <a:pt x="234" y="1037"/>
                  </a:lnTo>
                  <a:lnTo>
                    <a:pt x="213" y="1010"/>
                  </a:lnTo>
                  <a:lnTo>
                    <a:pt x="189" y="983"/>
                  </a:lnTo>
                  <a:lnTo>
                    <a:pt x="165" y="965"/>
                  </a:lnTo>
                  <a:lnTo>
                    <a:pt x="143" y="949"/>
                  </a:lnTo>
                  <a:lnTo>
                    <a:pt x="122" y="933"/>
                  </a:lnTo>
                  <a:lnTo>
                    <a:pt x="101" y="919"/>
                  </a:lnTo>
                  <a:lnTo>
                    <a:pt x="80" y="906"/>
                  </a:lnTo>
                  <a:lnTo>
                    <a:pt x="57" y="893"/>
                  </a:lnTo>
                  <a:lnTo>
                    <a:pt x="34" y="881"/>
                  </a:lnTo>
                  <a:lnTo>
                    <a:pt x="6" y="868"/>
                  </a:lnTo>
                  <a:lnTo>
                    <a:pt x="0" y="854"/>
                  </a:lnTo>
                  <a:lnTo>
                    <a:pt x="14" y="847"/>
                  </a:lnTo>
                  <a:lnTo>
                    <a:pt x="214" y="943"/>
                  </a:lnTo>
                  <a:lnTo>
                    <a:pt x="260" y="991"/>
                  </a:lnTo>
                  <a:lnTo>
                    <a:pt x="338" y="1004"/>
                  </a:lnTo>
                  <a:lnTo>
                    <a:pt x="403" y="1000"/>
                  </a:lnTo>
                  <a:lnTo>
                    <a:pt x="461" y="974"/>
                  </a:lnTo>
                  <a:lnTo>
                    <a:pt x="490" y="937"/>
                  </a:lnTo>
                  <a:lnTo>
                    <a:pt x="507" y="888"/>
                  </a:lnTo>
                  <a:lnTo>
                    <a:pt x="497" y="839"/>
                  </a:lnTo>
                  <a:lnTo>
                    <a:pt x="486" y="814"/>
                  </a:lnTo>
                  <a:lnTo>
                    <a:pt x="472" y="788"/>
                  </a:lnTo>
                  <a:lnTo>
                    <a:pt x="456" y="763"/>
                  </a:lnTo>
                  <a:lnTo>
                    <a:pt x="440" y="738"/>
                  </a:lnTo>
                  <a:lnTo>
                    <a:pt x="414" y="697"/>
                  </a:lnTo>
                  <a:lnTo>
                    <a:pt x="393" y="657"/>
                  </a:lnTo>
                  <a:lnTo>
                    <a:pt x="372" y="617"/>
                  </a:lnTo>
                  <a:lnTo>
                    <a:pt x="347" y="574"/>
                  </a:lnTo>
                  <a:lnTo>
                    <a:pt x="333" y="548"/>
                  </a:lnTo>
                  <a:lnTo>
                    <a:pt x="315" y="523"/>
                  </a:lnTo>
                  <a:lnTo>
                    <a:pt x="282" y="465"/>
                  </a:lnTo>
                  <a:lnTo>
                    <a:pt x="281" y="414"/>
                  </a:lnTo>
                  <a:lnTo>
                    <a:pt x="291" y="370"/>
                  </a:lnTo>
                  <a:lnTo>
                    <a:pt x="312" y="275"/>
                  </a:lnTo>
                  <a:lnTo>
                    <a:pt x="308" y="143"/>
                  </a:lnTo>
                  <a:lnTo>
                    <a:pt x="311" y="107"/>
                  </a:lnTo>
                  <a:lnTo>
                    <a:pt x="308" y="71"/>
                  </a:lnTo>
                  <a:lnTo>
                    <a:pt x="288" y="14"/>
                  </a:lnTo>
                  <a:lnTo>
                    <a:pt x="295" y="0"/>
                  </a:lnTo>
                  <a:lnTo>
                    <a:pt x="307" y="8"/>
                  </a:lnTo>
                  <a:lnTo>
                    <a:pt x="307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49" name="Freeform 97"/>
            <p:cNvSpPr>
              <a:spLocks/>
            </p:cNvSpPr>
            <p:nvPr/>
          </p:nvSpPr>
          <p:spPr bwMode="auto">
            <a:xfrm>
              <a:off x="4903" y="3156"/>
              <a:ext cx="36" cy="126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72" y="34"/>
                </a:cxn>
                <a:cxn ang="0">
                  <a:pos x="73" y="73"/>
                </a:cxn>
                <a:cxn ang="0">
                  <a:pos x="65" y="114"/>
                </a:cxn>
                <a:cxn ang="0">
                  <a:pos x="47" y="148"/>
                </a:cxn>
                <a:cxn ang="0">
                  <a:pos x="32" y="194"/>
                </a:cxn>
                <a:cxn ang="0">
                  <a:pos x="21" y="244"/>
                </a:cxn>
                <a:cxn ang="0">
                  <a:pos x="9" y="252"/>
                </a:cxn>
                <a:cxn ang="0">
                  <a:pos x="0" y="240"/>
                </a:cxn>
                <a:cxn ang="0">
                  <a:pos x="5" y="187"/>
                </a:cxn>
                <a:cxn ang="0">
                  <a:pos x="24" y="133"/>
                </a:cxn>
                <a:cxn ang="0">
                  <a:pos x="34" y="83"/>
                </a:cxn>
                <a:cxn ang="0">
                  <a:pos x="24" y="59"/>
                </a:cxn>
                <a:cxn ang="0">
                  <a:pos x="9" y="35"/>
                </a:cxn>
                <a:cxn ang="0">
                  <a:pos x="11" y="24"/>
                </a:cxn>
                <a:cxn ang="0">
                  <a:pos x="26" y="10"/>
                </a:cxn>
                <a:cxn ang="0">
                  <a:pos x="44" y="0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73" h="252">
                  <a:moveTo>
                    <a:pt x="56" y="0"/>
                  </a:moveTo>
                  <a:lnTo>
                    <a:pt x="72" y="34"/>
                  </a:lnTo>
                  <a:lnTo>
                    <a:pt x="73" y="73"/>
                  </a:lnTo>
                  <a:lnTo>
                    <a:pt x="65" y="114"/>
                  </a:lnTo>
                  <a:lnTo>
                    <a:pt x="47" y="148"/>
                  </a:lnTo>
                  <a:lnTo>
                    <a:pt x="32" y="194"/>
                  </a:lnTo>
                  <a:lnTo>
                    <a:pt x="21" y="244"/>
                  </a:lnTo>
                  <a:lnTo>
                    <a:pt x="9" y="252"/>
                  </a:lnTo>
                  <a:lnTo>
                    <a:pt x="0" y="240"/>
                  </a:lnTo>
                  <a:lnTo>
                    <a:pt x="5" y="187"/>
                  </a:lnTo>
                  <a:lnTo>
                    <a:pt x="24" y="133"/>
                  </a:lnTo>
                  <a:lnTo>
                    <a:pt x="34" y="83"/>
                  </a:lnTo>
                  <a:lnTo>
                    <a:pt x="24" y="59"/>
                  </a:lnTo>
                  <a:lnTo>
                    <a:pt x="9" y="35"/>
                  </a:lnTo>
                  <a:lnTo>
                    <a:pt x="11" y="24"/>
                  </a:lnTo>
                  <a:lnTo>
                    <a:pt x="26" y="10"/>
                  </a:lnTo>
                  <a:lnTo>
                    <a:pt x="44" y="0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0" name="Freeform 98"/>
            <p:cNvSpPr>
              <a:spLocks/>
            </p:cNvSpPr>
            <p:nvPr/>
          </p:nvSpPr>
          <p:spPr bwMode="auto">
            <a:xfrm>
              <a:off x="4823" y="3226"/>
              <a:ext cx="64" cy="50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32" y="0"/>
                </a:cxn>
                <a:cxn ang="0">
                  <a:pos x="52" y="12"/>
                </a:cxn>
                <a:cxn ang="0">
                  <a:pos x="87" y="53"/>
                </a:cxn>
                <a:cxn ang="0">
                  <a:pos x="124" y="80"/>
                </a:cxn>
                <a:cxn ang="0">
                  <a:pos x="128" y="96"/>
                </a:cxn>
                <a:cxn ang="0">
                  <a:pos x="113" y="101"/>
                </a:cxn>
                <a:cxn ang="0">
                  <a:pos x="68" y="79"/>
                </a:cxn>
                <a:cxn ang="0">
                  <a:pos x="43" y="39"/>
                </a:cxn>
                <a:cxn ang="0">
                  <a:pos x="31" y="25"/>
                </a:cxn>
                <a:cxn ang="0">
                  <a:pos x="12" y="24"/>
                </a:cxn>
                <a:cxn ang="0">
                  <a:pos x="0" y="15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128" h="101">
                  <a:moveTo>
                    <a:pt x="7" y="2"/>
                  </a:moveTo>
                  <a:lnTo>
                    <a:pt x="32" y="0"/>
                  </a:lnTo>
                  <a:lnTo>
                    <a:pt x="52" y="12"/>
                  </a:lnTo>
                  <a:lnTo>
                    <a:pt x="87" y="53"/>
                  </a:lnTo>
                  <a:lnTo>
                    <a:pt x="124" y="80"/>
                  </a:lnTo>
                  <a:lnTo>
                    <a:pt x="128" y="96"/>
                  </a:lnTo>
                  <a:lnTo>
                    <a:pt x="113" y="101"/>
                  </a:lnTo>
                  <a:lnTo>
                    <a:pt x="68" y="79"/>
                  </a:lnTo>
                  <a:lnTo>
                    <a:pt x="43" y="39"/>
                  </a:lnTo>
                  <a:lnTo>
                    <a:pt x="31" y="25"/>
                  </a:lnTo>
                  <a:lnTo>
                    <a:pt x="12" y="24"/>
                  </a:lnTo>
                  <a:lnTo>
                    <a:pt x="0" y="15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1" name="Freeform 99"/>
            <p:cNvSpPr>
              <a:spLocks/>
            </p:cNvSpPr>
            <p:nvPr/>
          </p:nvSpPr>
          <p:spPr bwMode="auto">
            <a:xfrm>
              <a:off x="4329" y="3097"/>
              <a:ext cx="91" cy="45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31" y="16"/>
                </a:cxn>
                <a:cxn ang="0">
                  <a:pos x="46" y="23"/>
                </a:cxn>
                <a:cxn ang="0">
                  <a:pos x="78" y="36"/>
                </a:cxn>
                <a:cxn ang="0">
                  <a:pos x="99" y="52"/>
                </a:cxn>
                <a:cxn ang="0">
                  <a:pos x="121" y="64"/>
                </a:cxn>
                <a:cxn ang="0">
                  <a:pos x="169" y="67"/>
                </a:cxn>
                <a:cxn ang="0">
                  <a:pos x="181" y="76"/>
                </a:cxn>
                <a:cxn ang="0">
                  <a:pos x="173" y="90"/>
                </a:cxn>
                <a:cxn ang="0">
                  <a:pos x="117" y="86"/>
                </a:cxn>
                <a:cxn ang="0">
                  <a:pos x="67" y="55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181" h="90">
                  <a:moveTo>
                    <a:pt x="19" y="4"/>
                  </a:moveTo>
                  <a:lnTo>
                    <a:pt x="31" y="16"/>
                  </a:lnTo>
                  <a:lnTo>
                    <a:pt x="46" y="23"/>
                  </a:lnTo>
                  <a:lnTo>
                    <a:pt x="78" y="36"/>
                  </a:lnTo>
                  <a:lnTo>
                    <a:pt x="99" y="52"/>
                  </a:lnTo>
                  <a:lnTo>
                    <a:pt x="121" y="64"/>
                  </a:lnTo>
                  <a:lnTo>
                    <a:pt x="169" y="67"/>
                  </a:lnTo>
                  <a:lnTo>
                    <a:pt x="181" y="76"/>
                  </a:lnTo>
                  <a:lnTo>
                    <a:pt x="173" y="90"/>
                  </a:lnTo>
                  <a:lnTo>
                    <a:pt x="117" y="86"/>
                  </a:lnTo>
                  <a:lnTo>
                    <a:pt x="67" y="55"/>
                  </a:lnTo>
                  <a:lnTo>
                    <a:pt x="0" y="18"/>
                  </a:lnTo>
                  <a:lnTo>
                    <a:pt x="3" y="0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2" name="Freeform 100"/>
            <p:cNvSpPr>
              <a:spLocks/>
            </p:cNvSpPr>
            <p:nvPr/>
          </p:nvSpPr>
          <p:spPr bwMode="auto">
            <a:xfrm>
              <a:off x="4334" y="3080"/>
              <a:ext cx="86" cy="25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94" y="0"/>
                </a:cxn>
                <a:cxn ang="0">
                  <a:pos x="170" y="31"/>
                </a:cxn>
                <a:cxn ang="0">
                  <a:pos x="173" y="48"/>
                </a:cxn>
                <a:cxn ang="0">
                  <a:pos x="159" y="50"/>
                </a:cxn>
                <a:cxn ang="0">
                  <a:pos x="140" y="38"/>
                </a:cxn>
                <a:cxn ang="0">
                  <a:pos x="123" y="30"/>
                </a:cxn>
                <a:cxn ang="0">
                  <a:pos x="88" y="23"/>
                </a:cxn>
                <a:cxn ang="0">
                  <a:pos x="11" y="24"/>
                </a:cxn>
                <a:cxn ang="0">
                  <a:pos x="0" y="13"/>
                </a:cxn>
                <a:cxn ang="0">
                  <a:pos x="10" y="2"/>
                </a:cxn>
                <a:cxn ang="0">
                  <a:pos x="10" y="2"/>
                </a:cxn>
              </a:cxnLst>
              <a:rect l="0" t="0" r="r" b="b"/>
              <a:pathLst>
                <a:path w="173" h="50">
                  <a:moveTo>
                    <a:pt x="10" y="2"/>
                  </a:moveTo>
                  <a:lnTo>
                    <a:pt x="94" y="0"/>
                  </a:lnTo>
                  <a:lnTo>
                    <a:pt x="170" y="31"/>
                  </a:lnTo>
                  <a:lnTo>
                    <a:pt x="173" y="48"/>
                  </a:lnTo>
                  <a:lnTo>
                    <a:pt x="159" y="50"/>
                  </a:lnTo>
                  <a:lnTo>
                    <a:pt x="140" y="38"/>
                  </a:lnTo>
                  <a:lnTo>
                    <a:pt x="123" y="30"/>
                  </a:lnTo>
                  <a:lnTo>
                    <a:pt x="88" y="23"/>
                  </a:lnTo>
                  <a:lnTo>
                    <a:pt x="11" y="24"/>
                  </a:lnTo>
                  <a:lnTo>
                    <a:pt x="0" y="13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3" name="Freeform 101"/>
            <p:cNvSpPr>
              <a:spLocks/>
            </p:cNvSpPr>
            <p:nvPr/>
          </p:nvSpPr>
          <p:spPr bwMode="auto">
            <a:xfrm>
              <a:off x="4287" y="3142"/>
              <a:ext cx="72" cy="73"/>
            </a:xfrm>
            <a:custGeom>
              <a:avLst/>
              <a:gdLst/>
              <a:ahLst/>
              <a:cxnLst>
                <a:cxn ang="0">
                  <a:pos x="143" y="17"/>
                </a:cxn>
                <a:cxn ang="0">
                  <a:pos x="99" y="53"/>
                </a:cxn>
                <a:cxn ang="0">
                  <a:pos x="77" y="65"/>
                </a:cxn>
                <a:cxn ang="0">
                  <a:pos x="51" y="78"/>
                </a:cxn>
                <a:cxn ang="0">
                  <a:pos x="23" y="101"/>
                </a:cxn>
                <a:cxn ang="0">
                  <a:pos x="23" y="129"/>
                </a:cxn>
                <a:cxn ang="0">
                  <a:pos x="25" y="145"/>
                </a:cxn>
                <a:cxn ang="0">
                  <a:pos x="10" y="146"/>
                </a:cxn>
                <a:cxn ang="0">
                  <a:pos x="0" y="125"/>
                </a:cxn>
                <a:cxn ang="0">
                  <a:pos x="5" y="99"/>
                </a:cxn>
                <a:cxn ang="0">
                  <a:pos x="21" y="74"/>
                </a:cxn>
                <a:cxn ang="0">
                  <a:pos x="42" y="57"/>
                </a:cxn>
                <a:cxn ang="0">
                  <a:pos x="129" y="0"/>
                </a:cxn>
                <a:cxn ang="0">
                  <a:pos x="143" y="1"/>
                </a:cxn>
                <a:cxn ang="0">
                  <a:pos x="143" y="17"/>
                </a:cxn>
                <a:cxn ang="0">
                  <a:pos x="143" y="17"/>
                </a:cxn>
              </a:cxnLst>
              <a:rect l="0" t="0" r="r" b="b"/>
              <a:pathLst>
                <a:path w="143" h="146">
                  <a:moveTo>
                    <a:pt x="143" y="17"/>
                  </a:moveTo>
                  <a:lnTo>
                    <a:pt x="99" y="53"/>
                  </a:lnTo>
                  <a:lnTo>
                    <a:pt x="77" y="65"/>
                  </a:lnTo>
                  <a:lnTo>
                    <a:pt x="51" y="78"/>
                  </a:lnTo>
                  <a:lnTo>
                    <a:pt x="23" y="101"/>
                  </a:lnTo>
                  <a:lnTo>
                    <a:pt x="23" y="129"/>
                  </a:lnTo>
                  <a:lnTo>
                    <a:pt x="25" y="145"/>
                  </a:lnTo>
                  <a:lnTo>
                    <a:pt x="10" y="146"/>
                  </a:lnTo>
                  <a:lnTo>
                    <a:pt x="0" y="125"/>
                  </a:lnTo>
                  <a:lnTo>
                    <a:pt x="5" y="99"/>
                  </a:lnTo>
                  <a:lnTo>
                    <a:pt x="21" y="74"/>
                  </a:lnTo>
                  <a:lnTo>
                    <a:pt x="42" y="57"/>
                  </a:lnTo>
                  <a:lnTo>
                    <a:pt x="129" y="0"/>
                  </a:lnTo>
                  <a:lnTo>
                    <a:pt x="143" y="1"/>
                  </a:lnTo>
                  <a:lnTo>
                    <a:pt x="143" y="17"/>
                  </a:lnTo>
                  <a:lnTo>
                    <a:pt x="143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4" name="Freeform 102"/>
            <p:cNvSpPr>
              <a:spLocks/>
            </p:cNvSpPr>
            <p:nvPr/>
          </p:nvSpPr>
          <p:spPr bwMode="auto">
            <a:xfrm>
              <a:off x="4356" y="3155"/>
              <a:ext cx="61" cy="55"/>
            </a:xfrm>
            <a:custGeom>
              <a:avLst/>
              <a:gdLst/>
              <a:ahLst/>
              <a:cxnLst>
                <a:cxn ang="0">
                  <a:pos x="18" y="5"/>
                </a:cxn>
                <a:cxn ang="0">
                  <a:pos x="33" y="33"/>
                </a:cxn>
                <a:cxn ang="0">
                  <a:pos x="56" y="59"/>
                </a:cxn>
                <a:cxn ang="0">
                  <a:pos x="85" y="79"/>
                </a:cxn>
                <a:cxn ang="0">
                  <a:pos x="115" y="88"/>
                </a:cxn>
                <a:cxn ang="0">
                  <a:pos x="123" y="100"/>
                </a:cxn>
                <a:cxn ang="0">
                  <a:pos x="112" y="110"/>
                </a:cxn>
                <a:cxn ang="0">
                  <a:pos x="43" y="84"/>
                </a:cxn>
                <a:cxn ang="0">
                  <a:pos x="14" y="56"/>
                </a:cxn>
                <a:cxn ang="0">
                  <a:pos x="0" y="16"/>
                </a:cxn>
                <a:cxn ang="0">
                  <a:pos x="7" y="0"/>
                </a:cxn>
                <a:cxn ang="0">
                  <a:pos x="18" y="5"/>
                </a:cxn>
                <a:cxn ang="0">
                  <a:pos x="18" y="5"/>
                </a:cxn>
              </a:cxnLst>
              <a:rect l="0" t="0" r="r" b="b"/>
              <a:pathLst>
                <a:path w="123" h="110">
                  <a:moveTo>
                    <a:pt x="18" y="5"/>
                  </a:moveTo>
                  <a:lnTo>
                    <a:pt x="33" y="33"/>
                  </a:lnTo>
                  <a:lnTo>
                    <a:pt x="56" y="59"/>
                  </a:lnTo>
                  <a:lnTo>
                    <a:pt x="85" y="79"/>
                  </a:lnTo>
                  <a:lnTo>
                    <a:pt x="115" y="88"/>
                  </a:lnTo>
                  <a:lnTo>
                    <a:pt x="123" y="100"/>
                  </a:lnTo>
                  <a:lnTo>
                    <a:pt x="112" y="110"/>
                  </a:lnTo>
                  <a:lnTo>
                    <a:pt x="43" y="84"/>
                  </a:lnTo>
                  <a:lnTo>
                    <a:pt x="14" y="56"/>
                  </a:lnTo>
                  <a:lnTo>
                    <a:pt x="0" y="16"/>
                  </a:lnTo>
                  <a:lnTo>
                    <a:pt x="7" y="0"/>
                  </a:lnTo>
                  <a:lnTo>
                    <a:pt x="18" y="5"/>
                  </a:lnTo>
                  <a:lnTo>
                    <a:pt x="1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5" name="Freeform 103"/>
            <p:cNvSpPr>
              <a:spLocks/>
            </p:cNvSpPr>
            <p:nvPr/>
          </p:nvSpPr>
          <p:spPr bwMode="auto">
            <a:xfrm>
              <a:off x="4300" y="3185"/>
              <a:ext cx="76" cy="75"/>
            </a:xfrm>
            <a:custGeom>
              <a:avLst/>
              <a:gdLst/>
              <a:ahLst/>
              <a:cxnLst>
                <a:cxn ang="0">
                  <a:pos x="150" y="18"/>
                </a:cxn>
                <a:cxn ang="0">
                  <a:pos x="110" y="48"/>
                </a:cxn>
                <a:cxn ang="0">
                  <a:pos x="84" y="94"/>
                </a:cxn>
                <a:cxn ang="0">
                  <a:pos x="69" y="116"/>
                </a:cxn>
                <a:cxn ang="0">
                  <a:pos x="53" y="135"/>
                </a:cxn>
                <a:cxn ang="0">
                  <a:pos x="33" y="148"/>
                </a:cxn>
                <a:cxn ang="0">
                  <a:pos x="10" y="152"/>
                </a:cxn>
                <a:cxn ang="0">
                  <a:pos x="0" y="141"/>
                </a:cxn>
                <a:cxn ang="0">
                  <a:pos x="0" y="97"/>
                </a:cxn>
                <a:cxn ang="0">
                  <a:pos x="10" y="85"/>
                </a:cxn>
                <a:cxn ang="0">
                  <a:pos x="21" y="97"/>
                </a:cxn>
                <a:cxn ang="0">
                  <a:pos x="21" y="128"/>
                </a:cxn>
                <a:cxn ang="0">
                  <a:pos x="47" y="111"/>
                </a:cxn>
                <a:cxn ang="0">
                  <a:pos x="67" y="80"/>
                </a:cxn>
                <a:cxn ang="0">
                  <a:pos x="94" y="33"/>
                </a:cxn>
                <a:cxn ang="0">
                  <a:pos x="135" y="0"/>
                </a:cxn>
                <a:cxn ang="0">
                  <a:pos x="151" y="4"/>
                </a:cxn>
                <a:cxn ang="0">
                  <a:pos x="150" y="18"/>
                </a:cxn>
                <a:cxn ang="0">
                  <a:pos x="150" y="18"/>
                </a:cxn>
              </a:cxnLst>
              <a:rect l="0" t="0" r="r" b="b"/>
              <a:pathLst>
                <a:path w="151" h="152">
                  <a:moveTo>
                    <a:pt x="150" y="18"/>
                  </a:moveTo>
                  <a:lnTo>
                    <a:pt x="110" y="48"/>
                  </a:lnTo>
                  <a:lnTo>
                    <a:pt x="84" y="94"/>
                  </a:lnTo>
                  <a:lnTo>
                    <a:pt x="69" y="116"/>
                  </a:lnTo>
                  <a:lnTo>
                    <a:pt x="53" y="135"/>
                  </a:lnTo>
                  <a:lnTo>
                    <a:pt x="33" y="148"/>
                  </a:lnTo>
                  <a:lnTo>
                    <a:pt x="10" y="152"/>
                  </a:lnTo>
                  <a:lnTo>
                    <a:pt x="0" y="141"/>
                  </a:lnTo>
                  <a:lnTo>
                    <a:pt x="0" y="97"/>
                  </a:lnTo>
                  <a:lnTo>
                    <a:pt x="10" y="85"/>
                  </a:lnTo>
                  <a:lnTo>
                    <a:pt x="21" y="97"/>
                  </a:lnTo>
                  <a:lnTo>
                    <a:pt x="21" y="128"/>
                  </a:lnTo>
                  <a:lnTo>
                    <a:pt x="47" y="111"/>
                  </a:lnTo>
                  <a:lnTo>
                    <a:pt x="67" y="80"/>
                  </a:lnTo>
                  <a:lnTo>
                    <a:pt x="94" y="33"/>
                  </a:lnTo>
                  <a:lnTo>
                    <a:pt x="135" y="0"/>
                  </a:lnTo>
                  <a:lnTo>
                    <a:pt x="151" y="4"/>
                  </a:lnTo>
                  <a:lnTo>
                    <a:pt x="150" y="18"/>
                  </a:lnTo>
                  <a:lnTo>
                    <a:pt x="15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6" name="Freeform 104"/>
            <p:cNvSpPr>
              <a:spLocks/>
            </p:cNvSpPr>
            <p:nvPr/>
          </p:nvSpPr>
          <p:spPr bwMode="auto">
            <a:xfrm>
              <a:off x="4354" y="3200"/>
              <a:ext cx="52" cy="68"/>
            </a:xfrm>
            <a:custGeom>
              <a:avLst/>
              <a:gdLst/>
              <a:ahLst/>
              <a:cxnLst>
                <a:cxn ang="0">
                  <a:pos x="103" y="15"/>
                </a:cxn>
                <a:cxn ang="0">
                  <a:pos x="87" y="56"/>
                </a:cxn>
                <a:cxn ang="0">
                  <a:pos x="68" y="84"/>
                </a:cxn>
                <a:cxn ang="0">
                  <a:pos x="45" y="107"/>
                </a:cxn>
                <a:cxn ang="0">
                  <a:pos x="15" y="136"/>
                </a:cxn>
                <a:cxn ang="0">
                  <a:pos x="0" y="135"/>
                </a:cxn>
                <a:cxn ang="0">
                  <a:pos x="1" y="120"/>
                </a:cxn>
                <a:cxn ang="0">
                  <a:pos x="48" y="70"/>
                </a:cxn>
                <a:cxn ang="0">
                  <a:pos x="80" y="7"/>
                </a:cxn>
                <a:cxn ang="0">
                  <a:pos x="96" y="0"/>
                </a:cxn>
                <a:cxn ang="0">
                  <a:pos x="103" y="15"/>
                </a:cxn>
                <a:cxn ang="0">
                  <a:pos x="103" y="15"/>
                </a:cxn>
              </a:cxnLst>
              <a:rect l="0" t="0" r="r" b="b"/>
              <a:pathLst>
                <a:path w="103" h="136">
                  <a:moveTo>
                    <a:pt x="103" y="15"/>
                  </a:moveTo>
                  <a:lnTo>
                    <a:pt x="87" y="56"/>
                  </a:lnTo>
                  <a:lnTo>
                    <a:pt x="68" y="84"/>
                  </a:lnTo>
                  <a:lnTo>
                    <a:pt x="45" y="107"/>
                  </a:lnTo>
                  <a:lnTo>
                    <a:pt x="15" y="136"/>
                  </a:lnTo>
                  <a:lnTo>
                    <a:pt x="0" y="135"/>
                  </a:lnTo>
                  <a:lnTo>
                    <a:pt x="1" y="120"/>
                  </a:lnTo>
                  <a:lnTo>
                    <a:pt x="48" y="70"/>
                  </a:lnTo>
                  <a:lnTo>
                    <a:pt x="80" y="7"/>
                  </a:lnTo>
                  <a:lnTo>
                    <a:pt x="96" y="0"/>
                  </a:lnTo>
                  <a:lnTo>
                    <a:pt x="103" y="15"/>
                  </a:lnTo>
                  <a:lnTo>
                    <a:pt x="103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7" name="Freeform 105"/>
            <p:cNvSpPr>
              <a:spLocks/>
            </p:cNvSpPr>
            <p:nvPr/>
          </p:nvSpPr>
          <p:spPr bwMode="auto">
            <a:xfrm>
              <a:off x="4390" y="3203"/>
              <a:ext cx="51" cy="59"/>
            </a:xfrm>
            <a:custGeom>
              <a:avLst/>
              <a:gdLst/>
              <a:ahLst/>
              <a:cxnLst>
                <a:cxn ang="0">
                  <a:pos x="102" y="15"/>
                </a:cxn>
                <a:cxn ang="0">
                  <a:pos x="82" y="46"/>
                </a:cxn>
                <a:cxn ang="0">
                  <a:pos x="63" y="74"/>
                </a:cxn>
                <a:cxn ang="0">
                  <a:pos x="41" y="97"/>
                </a:cxn>
                <a:cxn ang="0">
                  <a:pos x="13" y="120"/>
                </a:cxn>
                <a:cxn ang="0">
                  <a:pos x="0" y="116"/>
                </a:cxn>
                <a:cxn ang="0">
                  <a:pos x="2" y="100"/>
                </a:cxn>
                <a:cxn ang="0">
                  <a:pos x="48" y="58"/>
                </a:cxn>
                <a:cxn ang="0">
                  <a:pos x="67" y="31"/>
                </a:cxn>
                <a:cxn ang="0">
                  <a:pos x="84" y="3"/>
                </a:cxn>
                <a:cxn ang="0">
                  <a:pos x="99" y="0"/>
                </a:cxn>
                <a:cxn ang="0">
                  <a:pos x="102" y="15"/>
                </a:cxn>
                <a:cxn ang="0">
                  <a:pos x="102" y="15"/>
                </a:cxn>
              </a:cxnLst>
              <a:rect l="0" t="0" r="r" b="b"/>
              <a:pathLst>
                <a:path w="102" h="120">
                  <a:moveTo>
                    <a:pt x="102" y="15"/>
                  </a:moveTo>
                  <a:lnTo>
                    <a:pt x="82" y="46"/>
                  </a:lnTo>
                  <a:lnTo>
                    <a:pt x="63" y="74"/>
                  </a:lnTo>
                  <a:lnTo>
                    <a:pt x="41" y="97"/>
                  </a:lnTo>
                  <a:lnTo>
                    <a:pt x="13" y="120"/>
                  </a:lnTo>
                  <a:lnTo>
                    <a:pt x="0" y="116"/>
                  </a:lnTo>
                  <a:lnTo>
                    <a:pt x="2" y="100"/>
                  </a:lnTo>
                  <a:lnTo>
                    <a:pt x="48" y="58"/>
                  </a:lnTo>
                  <a:lnTo>
                    <a:pt x="67" y="31"/>
                  </a:lnTo>
                  <a:lnTo>
                    <a:pt x="84" y="3"/>
                  </a:lnTo>
                  <a:lnTo>
                    <a:pt x="99" y="0"/>
                  </a:lnTo>
                  <a:lnTo>
                    <a:pt x="102" y="15"/>
                  </a:lnTo>
                  <a:lnTo>
                    <a:pt x="10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8" name="Freeform 106"/>
            <p:cNvSpPr>
              <a:spLocks/>
            </p:cNvSpPr>
            <p:nvPr/>
          </p:nvSpPr>
          <p:spPr bwMode="auto">
            <a:xfrm>
              <a:off x="4433" y="3124"/>
              <a:ext cx="39" cy="88"/>
            </a:xfrm>
            <a:custGeom>
              <a:avLst/>
              <a:gdLst/>
              <a:ahLst/>
              <a:cxnLst>
                <a:cxn ang="0">
                  <a:pos x="31" y="6"/>
                </a:cxn>
                <a:cxn ang="0">
                  <a:pos x="78" y="84"/>
                </a:cxn>
                <a:cxn ang="0">
                  <a:pos x="74" y="117"/>
                </a:cxn>
                <a:cxn ang="0">
                  <a:pos x="62" y="141"/>
                </a:cxn>
                <a:cxn ang="0">
                  <a:pos x="39" y="163"/>
                </a:cxn>
                <a:cxn ang="0">
                  <a:pos x="13" y="175"/>
                </a:cxn>
                <a:cxn ang="0">
                  <a:pos x="0" y="168"/>
                </a:cxn>
                <a:cxn ang="0">
                  <a:pos x="7" y="154"/>
                </a:cxn>
                <a:cxn ang="0">
                  <a:pos x="44" y="129"/>
                </a:cxn>
                <a:cxn ang="0">
                  <a:pos x="57" y="87"/>
                </a:cxn>
                <a:cxn ang="0">
                  <a:pos x="51" y="66"/>
                </a:cxn>
                <a:cxn ang="0">
                  <a:pos x="38" y="50"/>
                </a:cxn>
                <a:cxn ang="0">
                  <a:pos x="13" y="16"/>
                </a:cxn>
                <a:cxn ang="0">
                  <a:pos x="18" y="0"/>
                </a:cxn>
                <a:cxn ang="0">
                  <a:pos x="31" y="6"/>
                </a:cxn>
                <a:cxn ang="0">
                  <a:pos x="31" y="6"/>
                </a:cxn>
              </a:cxnLst>
              <a:rect l="0" t="0" r="r" b="b"/>
              <a:pathLst>
                <a:path w="78" h="175">
                  <a:moveTo>
                    <a:pt x="31" y="6"/>
                  </a:moveTo>
                  <a:lnTo>
                    <a:pt x="78" y="84"/>
                  </a:lnTo>
                  <a:lnTo>
                    <a:pt x="74" y="117"/>
                  </a:lnTo>
                  <a:lnTo>
                    <a:pt x="62" y="141"/>
                  </a:lnTo>
                  <a:lnTo>
                    <a:pt x="39" y="163"/>
                  </a:lnTo>
                  <a:lnTo>
                    <a:pt x="13" y="175"/>
                  </a:lnTo>
                  <a:lnTo>
                    <a:pt x="0" y="168"/>
                  </a:lnTo>
                  <a:lnTo>
                    <a:pt x="7" y="154"/>
                  </a:lnTo>
                  <a:lnTo>
                    <a:pt x="44" y="129"/>
                  </a:lnTo>
                  <a:lnTo>
                    <a:pt x="57" y="87"/>
                  </a:lnTo>
                  <a:lnTo>
                    <a:pt x="51" y="66"/>
                  </a:lnTo>
                  <a:lnTo>
                    <a:pt x="38" y="50"/>
                  </a:lnTo>
                  <a:lnTo>
                    <a:pt x="13" y="16"/>
                  </a:lnTo>
                  <a:lnTo>
                    <a:pt x="18" y="0"/>
                  </a:lnTo>
                  <a:lnTo>
                    <a:pt x="31" y="6"/>
                  </a:lnTo>
                  <a:lnTo>
                    <a:pt x="3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59" name="Freeform 107"/>
            <p:cNvSpPr>
              <a:spLocks/>
            </p:cNvSpPr>
            <p:nvPr/>
          </p:nvSpPr>
          <p:spPr bwMode="auto">
            <a:xfrm>
              <a:off x="4309" y="3169"/>
              <a:ext cx="54" cy="50"/>
            </a:xfrm>
            <a:custGeom>
              <a:avLst/>
              <a:gdLst/>
              <a:ahLst/>
              <a:cxnLst>
                <a:cxn ang="0">
                  <a:pos x="104" y="19"/>
                </a:cxn>
                <a:cxn ang="0">
                  <a:pos x="72" y="40"/>
                </a:cxn>
                <a:cxn ang="0">
                  <a:pos x="44" y="60"/>
                </a:cxn>
                <a:cxn ang="0">
                  <a:pos x="17" y="100"/>
                </a:cxn>
                <a:cxn ang="0">
                  <a:pos x="4" y="100"/>
                </a:cxn>
                <a:cxn ang="0">
                  <a:pos x="0" y="92"/>
                </a:cxn>
                <a:cxn ang="0">
                  <a:pos x="4" y="84"/>
                </a:cxn>
                <a:cxn ang="0">
                  <a:pos x="35" y="40"/>
                </a:cxn>
                <a:cxn ang="0">
                  <a:pos x="46" y="31"/>
                </a:cxn>
                <a:cxn ang="0">
                  <a:pos x="62" y="20"/>
                </a:cxn>
                <a:cxn ang="0">
                  <a:pos x="94" y="0"/>
                </a:cxn>
                <a:cxn ang="0">
                  <a:pos x="108" y="4"/>
                </a:cxn>
                <a:cxn ang="0">
                  <a:pos x="104" y="19"/>
                </a:cxn>
                <a:cxn ang="0">
                  <a:pos x="104" y="19"/>
                </a:cxn>
              </a:cxnLst>
              <a:rect l="0" t="0" r="r" b="b"/>
              <a:pathLst>
                <a:path w="108" h="100">
                  <a:moveTo>
                    <a:pt x="104" y="19"/>
                  </a:moveTo>
                  <a:lnTo>
                    <a:pt x="72" y="40"/>
                  </a:lnTo>
                  <a:lnTo>
                    <a:pt x="44" y="60"/>
                  </a:lnTo>
                  <a:lnTo>
                    <a:pt x="17" y="100"/>
                  </a:lnTo>
                  <a:lnTo>
                    <a:pt x="4" y="100"/>
                  </a:lnTo>
                  <a:lnTo>
                    <a:pt x="0" y="92"/>
                  </a:lnTo>
                  <a:lnTo>
                    <a:pt x="4" y="84"/>
                  </a:lnTo>
                  <a:lnTo>
                    <a:pt x="35" y="40"/>
                  </a:lnTo>
                  <a:lnTo>
                    <a:pt x="46" y="31"/>
                  </a:lnTo>
                  <a:lnTo>
                    <a:pt x="62" y="20"/>
                  </a:lnTo>
                  <a:lnTo>
                    <a:pt x="94" y="0"/>
                  </a:lnTo>
                  <a:lnTo>
                    <a:pt x="108" y="4"/>
                  </a:lnTo>
                  <a:lnTo>
                    <a:pt x="104" y="19"/>
                  </a:lnTo>
                  <a:lnTo>
                    <a:pt x="104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0" name="Freeform 108"/>
            <p:cNvSpPr>
              <a:spLocks/>
            </p:cNvSpPr>
            <p:nvPr/>
          </p:nvSpPr>
          <p:spPr bwMode="auto">
            <a:xfrm>
              <a:off x="4353" y="3191"/>
              <a:ext cx="28" cy="53"/>
            </a:xfrm>
            <a:custGeom>
              <a:avLst/>
              <a:gdLst/>
              <a:ahLst/>
              <a:cxnLst>
                <a:cxn ang="0">
                  <a:pos x="56" y="11"/>
                </a:cxn>
                <a:cxn ang="0">
                  <a:pos x="33" y="52"/>
                </a:cxn>
                <a:cxn ang="0">
                  <a:pos x="19" y="99"/>
                </a:cxn>
                <a:cxn ang="0">
                  <a:pos x="6" y="105"/>
                </a:cxn>
                <a:cxn ang="0">
                  <a:pos x="0" y="92"/>
                </a:cxn>
                <a:cxn ang="0">
                  <a:pos x="38" y="6"/>
                </a:cxn>
                <a:cxn ang="0">
                  <a:pos x="54" y="0"/>
                </a:cxn>
                <a:cxn ang="0">
                  <a:pos x="56" y="11"/>
                </a:cxn>
                <a:cxn ang="0">
                  <a:pos x="56" y="11"/>
                </a:cxn>
              </a:cxnLst>
              <a:rect l="0" t="0" r="r" b="b"/>
              <a:pathLst>
                <a:path w="56" h="105">
                  <a:moveTo>
                    <a:pt x="56" y="11"/>
                  </a:moveTo>
                  <a:lnTo>
                    <a:pt x="33" y="52"/>
                  </a:lnTo>
                  <a:lnTo>
                    <a:pt x="19" y="99"/>
                  </a:lnTo>
                  <a:lnTo>
                    <a:pt x="6" y="105"/>
                  </a:lnTo>
                  <a:lnTo>
                    <a:pt x="0" y="92"/>
                  </a:lnTo>
                  <a:lnTo>
                    <a:pt x="38" y="6"/>
                  </a:lnTo>
                  <a:lnTo>
                    <a:pt x="54" y="0"/>
                  </a:lnTo>
                  <a:lnTo>
                    <a:pt x="56" y="11"/>
                  </a:lnTo>
                  <a:lnTo>
                    <a:pt x="5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1" name="Freeform 109"/>
            <p:cNvSpPr>
              <a:spLocks/>
            </p:cNvSpPr>
            <p:nvPr/>
          </p:nvSpPr>
          <p:spPr bwMode="auto">
            <a:xfrm>
              <a:off x="4601" y="3313"/>
              <a:ext cx="65" cy="268"/>
            </a:xfrm>
            <a:custGeom>
              <a:avLst/>
              <a:gdLst/>
              <a:ahLst/>
              <a:cxnLst>
                <a:cxn ang="0">
                  <a:pos x="92" y="16"/>
                </a:cxn>
                <a:cxn ang="0">
                  <a:pos x="20" y="136"/>
                </a:cxn>
                <a:cxn ang="0">
                  <a:pos x="28" y="189"/>
                </a:cxn>
                <a:cxn ang="0">
                  <a:pos x="45" y="242"/>
                </a:cxn>
                <a:cxn ang="0">
                  <a:pos x="66" y="283"/>
                </a:cxn>
                <a:cxn ang="0">
                  <a:pos x="92" y="321"/>
                </a:cxn>
                <a:cxn ang="0">
                  <a:pos x="113" y="365"/>
                </a:cxn>
                <a:cxn ang="0">
                  <a:pos x="130" y="414"/>
                </a:cxn>
                <a:cxn ang="0">
                  <a:pos x="128" y="526"/>
                </a:cxn>
                <a:cxn ang="0">
                  <a:pos x="117" y="537"/>
                </a:cxn>
                <a:cxn ang="0">
                  <a:pos x="108" y="526"/>
                </a:cxn>
                <a:cxn ang="0">
                  <a:pos x="102" y="419"/>
                </a:cxn>
                <a:cxn ang="0">
                  <a:pos x="91" y="379"/>
                </a:cxn>
                <a:cxn ang="0">
                  <a:pos x="64" y="338"/>
                </a:cxn>
                <a:cxn ang="0">
                  <a:pos x="13" y="255"/>
                </a:cxn>
                <a:cxn ang="0">
                  <a:pos x="0" y="134"/>
                </a:cxn>
                <a:cxn ang="0">
                  <a:pos x="9" y="96"/>
                </a:cxn>
                <a:cxn ang="0">
                  <a:pos x="28" y="66"/>
                </a:cxn>
                <a:cxn ang="0">
                  <a:pos x="51" y="38"/>
                </a:cxn>
                <a:cxn ang="0">
                  <a:pos x="76" y="4"/>
                </a:cxn>
                <a:cxn ang="0">
                  <a:pos x="90" y="0"/>
                </a:cxn>
                <a:cxn ang="0">
                  <a:pos x="92" y="16"/>
                </a:cxn>
                <a:cxn ang="0">
                  <a:pos x="92" y="16"/>
                </a:cxn>
              </a:cxnLst>
              <a:rect l="0" t="0" r="r" b="b"/>
              <a:pathLst>
                <a:path w="130" h="537">
                  <a:moveTo>
                    <a:pt x="92" y="16"/>
                  </a:moveTo>
                  <a:lnTo>
                    <a:pt x="20" y="136"/>
                  </a:lnTo>
                  <a:lnTo>
                    <a:pt x="28" y="189"/>
                  </a:lnTo>
                  <a:lnTo>
                    <a:pt x="45" y="242"/>
                  </a:lnTo>
                  <a:lnTo>
                    <a:pt x="66" y="283"/>
                  </a:lnTo>
                  <a:lnTo>
                    <a:pt x="92" y="321"/>
                  </a:lnTo>
                  <a:lnTo>
                    <a:pt x="113" y="365"/>
                  </a:lnTo>
                  <a:lnTo>
                    <a:pt x="130" y="414"/>
                  </a:lnTo>
                  <a:lnTo>
                    <a:pt x="128" y="526"/>
                  </a:lnTo>
                  <a:lnTo>
                    <a:pt x="117" y="537"/>
                  </a:lnTo>
                  <a:lnTo>
                    <a:pt x="108" y="526"/>
                  </a:lnTo>
                  <a:lnTo>
                    <a:pt x="102" y="419"/>
                  </a:lnTo>
                  <a:lnTo>
                    <a:pt x="91" y="379"/>
                  </a:lnTo>
                  <a:lnTo>
                    <a:pt x="64" y="338"/>
                  </a:lnTo>
                  <a:lnTo>
                    <a:pt x="13" y="255"/>
                  </a:lnTo>
                  <a:lnTo>
                    <a:pt x="0" y="134"/>
                  </a:lnTo>
                  <a:lnTo>
                    <a:pt x="9" y="96"/>
                  </a:lnTo>
                  <a:lnTo>
                    <a:pt x="28" y="66"/>
                  </a:lnTo>
                  <a:lnTo>
                    <a:pt x="51" y="38"/>
                  </a:lnTo>
                  <a:lnTo>
                    <a:pt x="76" y="4"/>
                  </a:lnTo>
                  <a:lnTo>
                    <a:pt x="90" y="0"/>
                  </a:lnTo>
                  <a:lnTo>
                    <a:pt x="92" y="16"/>
                  </a:lnTo>
                  <a:lnTo>
                    <a:pt x="92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2" name="Freeform 110"/>
            <p:cNvSpPr>
              <a:spLocks/>
            </p:cNvSpPr>
            <p:nvPr/>
          </p:nvSpPr>
          <p:spPr bwMode="auto">
            <a:xfrm>
              <a:off x="4752" y="3372"/>
              <a:ext cx="117" cy="130"/>
            </a:xfrm>
            <a:custGeom>
              <a:avLst/>
              <a:gdLst/>
              <a:ahLst/>
              <a:cxnLst>
                <a:cxn ang="0">
                  <a:pos x="234" y="14"/>
                </a:cxn>
                <a:cxn ang="0">
                  <a:pos x="215" y="49"/>
                </a:cxn>
                <a:cxn ang="0">
                  <a:pos x="187" y="74"/>
                </a:cxn>
                <a:cxn ang="0">
                  <a:pos x="143" y="106"/>
                </a:cxn>
                <a:cxn ang="0">
                  <a:pos x="122" y="120"/>
                </a:cxn>
                <a:cxn ang="0">
                  <a:pos x="95" y="131"/>
                </a:cxn>
                <a:cxn ang="0">
                  <a:pos x="61" y="146"/>
                </a:cxn>
                <a:cxn ang="0">
                  <a:pos x="82" y="187"/>
                </a:cxn>
                <a:cxn ang="0">
                  <a:pos x="75" y="204"/>
                </a:cxn>
                <a:cxn ang="0">
                  <a:pos x="45" y="245"/>
                </a:cxn>
                <a:cxn ang="0">
                  <a:pos x="33" y="259"/>
                </a:cxn>
                <a:cxn ang="0">
                  <a:pos x="16" y="259"/>
                </a:cxn>
                <a:cxn ang="0">
                  <a:pos x="4" y="228"/>
                </a:cxn>
                <a:cxn ang="0">
                  <a:pos x="16" y="200"/>
                </a:cxn>
                <a:cxn ang="0">
                  <a:pos x="33" y="178"/>
                </a:cxn>
                <a:cxn ang="0">
                  <a:pos x="30" y="177"/>
                </a:cxn>
                <a:cxn ang="0">
                  <a:pos x="5" y="159"/>
                </a:cxn>
                <a:cxn ang="0">
                  <a:pos x="0" y="129"/>
                </a:cxn>
                <a:cxn ang="0">
                  <a:pos x="18" y="108"/>
                </a:cxn>
                <a:cxn ang="0">
                  <a:pos x="45" y="98"/>
                </a:cxn>
                <a:cxn ang="0">
                  <a:pos x="81" y="83"/>
                </a:cxn>
                <a:cxn ang="0">
                  <a:pos x="169" y="41"/>
                </a:cxn>
                <a:cxn ang="0">
                  <a:pos x="215" y="6"/>
                </a:cxn>
                <a:cxn ang="0">
                  <a:pos x="228" y="0"/>
                </a:cxn>
                <a:cxn ang="0">
                  <a:pos x="234" y="14"/>
                </a:cxn>
                <a:cxn ang="0">
                  <a:pos x="234" y="14"/>
                </a:cxn>
              </a:cxnLst>
              <a:rect l="0" t="0" r="r" b="b"/>
              <a:pathLst>
                <a:path w="234" h="259">
                  <a:moveTo>
                    <a:pt x="234" y="14"/>
                  </a:moveTo>
                  <a:lnTo>
                    <a:pt x="215" y="49"/>
                  </a:lnTo>
                  <a:lnTo>
                    <a:pt x="187" y="74"/>
                  </a:lnTo>
                  <a:lnTo>
                    <a:pt x="143" y="106"/>
                  </a:lnTo>
                  <a:lnTo>
                    <a:pt x="122" y="120"/>
                  </a:lnTo>
                  <a:lnTo>
                    <a:pt x="95" y="131"/>
                  </a:lnTo>
                  <a:lnTo>
                    <a:pt x="61" y="146"/>
                  </a:lnTo>
                  <a:lnTo>
                    <a:pt x="82" y="187"/>
                  </a:lnTo>
                  <a:lnTo>
                    <a:pt x="75" y="204"/>
                  </a:lnTo>
                  <a:lnTo>
                    <a:pt x="45" y="245"/>
                  </a:lnTo>
                  <a:lnTo>
                    <a:pt x="33" y="259"/>
                  </a:lnTo>
                  <a:lnTo>
                    <a:pt x="16" y="259"/>
                  </a:lnTo>
                  <a:lnTo>
                    <a:pt x="4" y="228"/>
                  </a:lnTo>
                  <a:lnTo>
                    <a:pt x="16" y="200"/>
                  </a:lnTo>
                  <a:lnTo>
                    <a:pt x="33" y="178"/>
                  </a:lnTo>
                  <a:lnTo>
                    <a:pt x="30" y="177"/>
                  </a:lnTo>
                  <a:lnTo>
                    <a:pt x="5" y="159"/>
                  </a:lnTo>
                  <a:lnTo>
                    <a:pt x="0" y="129"/>
                  </a:lnTo>
                  <a:lnTo>
                    <a:pt x="18" y="108"/>
                  </a:lnTo>
                  <a:lnTo>
                    <a:pt x="45" y="98"/>
                  </a:lnTo>
                  <a:lnTo>
                    <a:pt x="81" y="83"/>
                  </a:lnTo>
                  <a:lnTo>
                    <a:pt x="169" y="41"/>
                  </a:lnTo>
                  <a:lnTo>
                    <a:pt x="215" y="6"/>
                  </a:lnTo>
                  <a:lnTo>
                    <a:pt x="228" y="0"/>
                  </a:lnTo>
                  <a:lnTo>
                    <a:pt x="234" y="14"/>
                  </a:lnTo>
                  <a:lnTo>
                    <a:pt x="234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3" name="Freeform 111"/>
            <p:cNvSpPr>
              <a:spLocks/>
            </p:cNvSpPr>
            <p:nvPr/>
          </p:nvSpPr>
          <p:spPr bwMode="auto">
            <a:xfrm>
              <a:off x="4690" y="3506"/>
              <a:ext cx="162" cy="141"/>
            </a:xfrm>
            <a:custGeom>
              <a:avLst/>
              <a:gdLst/>
              <a:ahLst/>
              <a:cxnLst>
                <a:cxn ang="0">
                  <a:pos x="188" y="5"/>
                </a:cxn>
                <a:cxn ang="0">
                  <a:pos x="204" y="31"/>
                </a:cxn>
                <a:cxn ang="0">
                  <a:pos x="224" y="48"/>
                </a:cxn>
                <a:cxn ang="0">
                  <a:pos x="246" y="63"/>
                </a:cxn>
                <a:cxn ang="0">
                  <a:pos x="271" y="79"/>
                </a:cxn>
                <a:cxn ang="0">
                  <a:pos x="311" y="125"/>
                </a:cxn>
                <a:cxn ang="0">
                  <a:pos x="323" y="188"/>
                </a:cxn>
                <a:cxn ang="0">
                  <a:pos x="318" y="222"/>
                </a:cxn>
                <a:cxn ang="0">
                  <a:pos x="312" y="237"/>
                </a:cxn>
                <a:cxn ang="0">
                  <a:pos x="302" y="248"/>
                </a:cxn>
                <a:cxn ang="0">
                  <a:pos x="278" y="260"/>
                </a:cxn>
                <a:cxn ang="0">
                  <a:pos x="256" y="265"/>
                </a:cxn>
                <a:cxn ang="0">
                  <a:pos x="205" y="273"/>
                </a:cxn>
                <a:cxn ang="0">
                  <a:pos x="163" y="283"/>
                </a:cxn>
                <a:cxn ang="0">
                  <a:pos x="124" y="282"/>
                </a:cxn>
                <a:cxn ang="0">
                  <a:pos x="44" y="257"/>
                </a:cxn>
                <a:cxn ang="0">
                  <a:pos x="4" y="218"/>
                </a:cxn>
                <a:cxn ang="0">
                  <a:pos x="0" y="202"/>
                </a:cxn>
                <a:cxn ang="0">
                  <a:pos x="15" y="198"/>
                </a:cxn>
                <a:cxn ang="0">
                  <a:pos x="60" y="218"/>
                </a:cxn>
                <a:cxn ang="0">
                  <a:pos x="96" y="231"/>
                </a:cxn>
                <a:cxn ang="0">
                  <a:pos x="127" y="239"/>
                </a:cxn>
                <a:cxn ang="0">
                  <a:pos x="194" y="232"/>
                </a:cxn>
                <a:cxn ang="0">
                  <a:pos x="242" y="232"/>
                </a:cxn>
                <a:cxn ang="0">
                  <a:pos x="286" y="223"/>
                </a:cxn>
                <a:cxn ang="0">
                  <a:pos x="297" y="188"/>
                </a:cxn>
                <a:cxn ang="0">
                  <a:pos x="288" y="137"/>
                </a:cxn>
                <a:cxn ang="0">
                  <a:pos x="277" y="116"/>
                </a:cxn>
                <a:cxn ang="0">
                  <a:pos x="259" y="99"/>
                </a:cxn>
                <a:cxn ang="0">
                  <a:pos x="170" y="15"/>
                </a:cxn>
                <a:cxn ang="0">
                  <a:pos x="174" y="0"/>
                </a:cxn>
                <a:cxn ang="0">
                  <a:pos x="188" y="5"/>
                </a:cxn>
                <a:cxn ang="0">
                  <a:pos x="188" y="5"/>
                </a:cxn>
              </a:cxnLst>
              <a:rect l="0" t="0" r="r" b="b"/>
              <a:pathLst>
                <a:path w="323" h="283">
                  <a:moveTo>
                    <a:pt x="188" y="5"/>
                  </a:moveTo>
                  <a:lnTo>
                    <a:pt x="204" y="31"/>
                  </a:lnTo>
                  <a:lnTo>
                    <a:pt x="224" y="48"/>
                  </a:lnTo>
                  <a:lnTo>
                    <a:pt x="246" y="63"/>
                  </a:lnTo>
                  <a:lnTo>
                    <a:pt x="271" y="79"/>
                  </a:lnTo>
                  <a:lnTo>
                    <a:pt x="311" y="125"/>
                  </a:lnTo>
                  <a:lnTo>
                    <a:pt x="323" y="188"/>
                  </a:lnTo>
                  <a:lnTo>
                    <a:pt x="318" y="222"/>
                  </a:lnTo>
                  <a:lnTo>
                    <a:pt x="312" y="237"/>
                  </a:lnTo>
                  <a:lnTo>
                    <a:pt x="302" y="248"/>
                  </a:lnTo>
                  <a:lnTo>
                    <a:pt x="278" y="260"/>
                  </a:lnTo>
                  <a:lnTo>
                    <a:pt x="256" y="265"/>
                  </a:lnTo>
                  <a:lnTo>
                    <a:pt x="205" y="273"/>
                  </a:lnTo>
                  <a:lnTo>
                    <a:pt x="163" y="283"/>
                  </a:lnTo>
                  <a:lnTo>
                    <a:pt x="124" y="282"/>
                  </a:lnTo>
                  <a:lnTo>
                    <a:pt x="44" y="257"/>
                  </a:lnTo>
                  <a:lnTo>
                    <a:pt x="4" y="218"/>
                  </a:lnTo>
                  <a:lnTo>
                    <a:pt x="0" y="202"/>
                  </a:lnTo>
                  <a:lnTo>
                    <a:pt x="15" y="198"/>
                  </a:lnTo>
                  <a:lnTo>
                    <a:pt x="60" y="218"/>
                  </a:lnTo>
                  <a:lnTo>
                    <a:pt x="96" y="231"/>
                  </a:lnTo>
                  <a:lnTo>
                    <a:pt x="127" y="239"/>
                  </a:lnTo>
                  <a:lnTo>
                    <a:pt x="194" y="232"/>
                  </a:lnTo>
                  <a:lnTo>
                    <a:pt x="242" y="232"/>
                  </a:lnTo>
                  <a:lnTo>
                    <a:pt x="286" y="223"/>
                  </a:lnTo>
                  <a:lnTo>
                    <a:pt x="297" y="188"/>
                  </a:lnTo>
                  <a:lnTo>
                    <a:pt x="288" y="137"/>
                  </a:lnTo>
                  <a:lnTo>
                    <a:pt x="277" y="116"/>
                  </a:lnTo>
                  <a:lnTo>
                    <a:pt x="259" y="99"/>
                  </a:lnTo>
                  <a:lnTo>
                    <a:pt x="170" y="15"/>
                  </a:lnTo>
                  <a:lnTo>
                    <a:pt x="174" y="0"/>
                  </a:lnTo>
                  <a:lnTo>
                    <a:pt x="188" y="5"/>
                  </a:lnTo>
                  <a:lnTo>
                    <a:pt x="18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4" name="Freeform 112"/>
            <p:cNvSpPr>
              <a:spLocks/>
            </p:cNvSpPr>
            <p:nvPr/>
          </p:nvSpPr>
          <p:spPr bwMode="auto">
            <a:xfrm>
              <a:off x="4694" y="3610"/>
              <a:ext cx="15" cy="60"/>
            </a:xfrm>
            <a:custGeom>
              <a:avLst/>
              <a:gdLst/>
              <a:ahLst/>
              <a:cxnLst>
                <a:cxn ang="0">
                  <a:pos x="21" y="8"/>
                </a:cxn>
                <a:cxn ang="0">
                  <a:pos x="31" y="64"/>
                </a:cxn>
                <a:cxn ang="0">
                  <a:pos x="17" y="116"/>
                </a:cxn>
                <a:cxn ang="0">
                  <a:pos x="3" y="121"/>
                </a:cxn>
                <a:cxn ang="0">
                  <a:pos x="0" y="106"/>
                </a:cxn>
                <a:cxn ang="0">
                  <a:pos x="11" y="61"/>
                </a:cxn>
                <a:cxn ang="0">
                  <a:pos x="1" y="14"/>
                </a:cxn>
                <a:cxn ang="0">
                  <a:pos x="8" y="0"/>
                </a:cxn>
                <a:cxn ang="0">
                  <a:pos x="21" y="8"/>
                </a:cxn>
                <a:cxn ang="0">
                  <a:pos x="21" y="8"/>
                </a:cxn>
              </a:cxnLst>
              <a:rect l="0" t="0" r="r" b="b"/>
              <a:pathLst>
                <a:path w="31" h="121">
                  <a:moveTo>
                    <a:pt x="21" y="8"/>
                  </a:moveTo>
                  <a:lnTo>
                    <a:pt x="31" y="64"/>
                  </a:lnTo>
                  <a:lnTo>
                    <a:pt x="17" y="116"/>
                  </a:lnTo>
                  <a:lnTo>
                    <a:pt x="3" y="121"/>
                  </a:lnTo>
                  <a:lnTo>
                    <a:pt x="0" y="106"/>
                  </a:lnTo>
                  <a:lnTo>
                    <a:pt x="11" y="61"/>
                  </a:lnTo>
                  <a:lnTo>
                    <a:pt x="1" y="14"/>
                  </a:lnTo>
                  <a:lnTo>
                    <a:pt x="8" y="0"/>
                  </a:lnTo>
                  <a:lnTo>
                    <a:pt x="21" y="8"/>
                  </a:lnTo>
                  <a:lnTo>
                    <a:pt x="21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5" name="Freeform 113"/>
            <p:cNvSpPr>
              <a:spLocks/>
            </p:cNvSpPr>
            <p:nvPr/>
          </p:nvSpPr>
          <p:spPr bwMode="auto">
            <a:xfrm>
              <a:off x="4696" y="3639"/>
              <a:ext cx="41" cy="31"/>
            </a:xfrm>
            <a:custGeom>
              <a:avLst/>
              <a:gdLst/>
              <a:ahLst/>
              <a:cxnLst>
                <a:cxn ang="0">
                  <a:pos x="7" y="41"/>
                </a:cxn>
                <a:cxn ang="0">
                  <a:pos x="65" y="2"/>
                </a:cxn>
                <a:cxn ang="0">
                  <a:pos x="80" y="0"/>
                </a:cxn>
                <a:cxn ang="0">
                  <a:pos x="81" y="16"/>
                </a:cxn>
                <a:cxn ang="0">
                  <a:pos x="51" y="44"/>
                </a:cxn>
                <a:cxn ang="0">
                  <a:pos x="13" y="62"/>
                </a:cxn>
                <a:cxn ang="0">
                  <a:pos x="0" y="56"/>
                </a:cxn>
                <a:cxn ang="0">
                  <a:pos x="7" y="41"/>
                </a:cxn>
                <a:cxn ang="0">
                  <a:pos x="7" y="41"/>
                </a:cxn>
              </a:cxnLst>
              <a:rect l="0" t="0" r="r" b="b"/>
              <a:pathLst>
                <a:path w="81" h="62">
                  <a:moveTo>
                    <a:pt x="7" y="41"/>
                  </a:moveTo>
                  <a:lnTo>
                    <a:pt x="65" y="2"/>
                  </a:lnTo>
                  <a:lnTo>
                    <a:pt x="80" y="0"/>
                  </a:lnTo>
                  <a:lnTo>
                    <a:pt x="81" y="16"/>
                  </a:lnTo>
                  <a:lnTo>
                    <a:pt x="51" y="44"/>
                  </a:lnTo>
                  <a:lnTo>
                    <a:pt x="13" y="62"/>
                  </a:lnTo>
                  <a:lnTo>
                    <a:pt x="0" y="56"/>
                  </a:lnTo>
                  <a:lnTo>
                    <a:pt x="7" y="41"/>
                  </a:lnTo>
                  <a:lnTo>
                    <a:pt x="7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6" name="Freeform 114"/>
            <p:cNvSpPr>
              <a:spLocks/>
            </p:cNvSpPr>
            <p:nvPr/>
          </p:nvSpPr>
          <p:spPr bwMode="auto">
            <a:xfrm>
              <a:off x="4550" y="3610"/>
              <a:ext cx="213" cy="110"/>
            </a:xfrm>
            <a:custGeom>
              <a:avLst/>
              <a:gdLst/>
              <a:ahLst/>
              <a:cxnLst>
                <a:cxn ang="0">
                  <a:pos x="236" y="21"/>
                </a:cxn>
                <a:cxn ang="0">
                  <a:pos x="198" y="39"/>
                </a:cxn>
                <a:cxn ang="0">
                  <a:pos x="164" y="52"/>
                </a:cxn>
                <a:cxn ang="0">
                  <a:pos x="132" y="66"/>
                </a:cxn>
                <a:cxn ang="0">
                  <a:pos x="93" y="75"/>
                </a:cxn>
                <a:cxn ang="0">
                  <a:pos x="55" y="79"/>
                </a:cxn>
                <a:cxn ang="0">
                  <a:pos x="28" y="98"/>
                </a:cxn>
                <a:cxn ang="0">
                  <a:pos x="21" y="127"/>
                </a:cxn>
                <a:cxn ang="0">
                  <a:pos x="31" y="153"/>
                </a:cxn>
                <a:cxn ang="0">
                  <a:pos x="45" y="163"/>
                </a:cxn>
                <a:cxn ang="0">
                  <a:pos x="60" y="168"/>
                </a:cxn>
                <a:cxn ang="0">
                  <a:pos x="96" y="168"/>
                </a:cxn>
                <a:cxn ang="0">
                  <a:pos x="170" y="162"/>
                </a:cxn>
                <a:cxn ang="0">
                  <a:pos x="218" y="173"/>
                </a:cxn>
                <a:cxn ang="0">
                  <a:pos x="264" y="183"/>
                </a:cxn>
                <a:cxn ang="0">
                  <a:pos x="328" y="180"/>
                </a:cxn>
                <a:cxn ang="0">
                  <a:pos x="369" y="153"/>
                </a:cxn>
                <a:cxn ang="0">
                  <a:pos x="385" y="138"/>
                </a:cxn>
                <a:cxn ang="0">
                  <a:pos x="413" y="126"/>
                </a:cxn>
                <a:cxn ang="0">
                  <a:pos x="426" y="132"/>
                </a:cxn>
                <a:cxn ang="0">
                  <a:pos x="421" y="146"/>
                </a:cxn>
                <a:cxn ang="0">
                  <a:pos x="394" y="166"/>
                </a:cxn>
                <a:cxn ang="0">
                  <a:pos x="371" y="184"/>
                </a:cxn>
                <a:cxn ang="0">
                  <a:pos x="347" y="203"/>
                </a:cxn>
                <a:cxn ang="0">
                  <a:pos x="317" y="218"/>
                </a:cxn>
                <a:cxn ang="0">
                  <a:pos x="285" y="220"/>
                </a:cxn>
                <a:cxn ang="0">
                  <a:pos x="252" y="216"/>
                </a:cxn>
                <a:cxn ang="0">
                  <a:pos x="141" y="210"/>
                </a:cxn>
                <a:cxn ang="0">
                  <a:pos x="74" y="202"/>
                </a:cxn>
                <a:cxn ang="0">
                  <a:pos x="16" y="169"/>
                </a:cxn>
                <a:cxn ang="0">
                  <a:pos x="0" y="131"/>
                </a:cxn>
                <a:cxn ang="0">
                  <a:pos x="9" y="89"/>
                </a:cxn>
                <a:cxn ang="0">
                  <a:pos x="23" y="70"/>
                </a:cxn>
                <a:cxn ang="0">
                  <a:pos x="42" y="60"/>
                </a:cxn>
                <a:cxn ang="0">
                  <a:pos x="90" y="52"/>
                </a:cxn>
                <a:cxn ang="0">
                  <a:pos x="159" y="31"/>
                </a:cxn>
                <a:cxn ang="0">
                  <a:pos x="192" y="16"/>
                </a:cxn>
                <a:cxn ang="0">
                  <a:pos x="230" y="0"/>
                </a:cxn>
                <a:cxn ang="0">
                  <a:pos x="243" y="8"/>
                </a:cxn>
                <a:cxn ang="0">
                  <a:pos x="236" y="21"/>
                </a:cxn>
                <a:cxn ang="0">
                  <a:pos x="236" y="21"/>
                </a:cxn>
              </a:cxnLst>
              <a:rect l="0" t="0" r="r" b="b"/>
              <a:pathLst>
                <a:path w="426" h="220">
                  <a:moveTo>
                    <a:pt x="236" y="21"/>
                  </a:moveTo>
                  <a:lnTo>
                    <a:pt x="198" y="39"/>
                  </a:lnTo>
                  <a:lnTo>
                    <a:pt x="164" y="52"/>
                  </a:lnTo>
                  <a:lnTo>
                    <a:pt x="132" y="66"/>
                  </a:lnTo>
                  <a:lnTo>
                    <a:pt x="93" y="75"/>
                  </a:lnTo>
                  <a:lnTo>
                    <a:pt x="55" y="79"/>
                  </a:lnTo>
                  <a:lnTo>
                    <a:pt x="28" y="98"/>
                  </a:lnTo>
                  <a:lnTo>
                    <a:pt x="21" y="127"/>
                  </a:lnTo>
                  <a:lnTo>
                    <a:pt x="31" y="153"/>
                  </a:lnTo>
                  <a:lnTo>
                    <a:pt x="45" y="163"/>
                  </a:lnTo>
                  <a:lnTo>
                    <a:pt x="60" y="168"/>
                  </a:lnTo>
                  <a:lnTo>
                    <a:pt x="96" y="168"/>
                  </a:lnTo>
                  <a:lnTo>
                    <a:pt x="170" y="162"/>
                  </a:lnTo>
                  <a:lnTo>
                    <a:pt x="218" y="173"/>
                  </a:lnTo>
                  <a:lnTo>
                    <a:pt x="264" y="183"/>
                  </a:lnTo>
                  <a:lnTo>
                    <a:pt x="328" y="180"/>
                  </a:lnTo>
                  <a:lnTo>
                    <a:pt x="369" y="153"/>
                  </a:lnTo>
                  <a:lnTo>
                    <a:pt x="385" y="138"/>
                  </a:lnTo>
                  <a:lnTo>
                    <a:pt x="413" y="126"/>
                  </a:lnTo>
                  <a:lnTo>
                    <a:pt x="426" y="132"/>
                  </a:lnTo>
                  <a:lnTo>
                    <a:pt x="421" y="146"/>
                  </a:lnTo>
                  <a:lnTo>
                    <a:pt x="394" y="166"/>
                  </a:lnTo>
                  <a:lnTo>
                    <a:pt x="371" y="184"/>
                  </a:lnTo>
                  <a:lnTo>
                    <a:pt x="347" y="203"/>
                  </a:lnTo>
                  <a:lnTo>
                    <a:pt x="317" y="218"/>
                  </a:lnTo>
                  <a:lnTo>
                    <a:pt x="285" y="220"/>
                  </a:lnTo>
                  <a:lnTo>
                    <a:pt x="252" y="216"/>
                  </a:lnTo>
                  <a:lnTo>
                    <a:pt x="141" y="210"/>
                  </a:lnTo>
                  <a:lnTo>
                    <a:pt x="74" y="202"/>
                  </a:lnTo>
                  <a:lnTo>
                    <a:pt x="16" y="169"/>
                  </a:lnTo>
                  <a:lnTo>
                    <a:pt x="0" y="131"/>
                  </a:lnTo>
                  <a:lnTo>
                    <a:pt x="9" y="89"/>
                  </a:lnTo>
                  <a:lnTo>
                    <a:pt x="23" y="70"/>
                  </a:lnTo>
                  <a:lnTo>
                    <a:pt x="42" y="60"/>
                  </a:lnTo>
                  <a:lnTo>
                    <a:pt x="90" y="52"/>
                  </a:lnTo>
                  <a:lnTo>
                    <a:pt x="159" y="31"/>
                  </a:lnTo>
                  <a:lnTo>
                    <a:pt x="192" y="16"/>
                  </a:lnTo>
                  <a:lnTo>
                    <a:pt x="230" y="0"/>
                  </a:lnTo>
                  <a:lnTo>
                    <a:pt x="243" y="8"/>
                  </a:lnTo>
                  <a:lnTo>
                    <a:pt x="236" y="21"/>
                  </a:lnTo>
                  <a:lnTo>
                    <a:pt x="236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7" name="Freeform 115"/>
            <p:cNvSpPr>
              <a:spLocks/>
            </p:cNvSpPr>
            <p:nvPr/>
          </p:nvSpPr>
          <p:spPr bwMode="auto">
            <a:xfrm>
              <a:off x="4618" y="3650"/>
              <a:ext cx="42" cy="5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63" y="45"/>
                </a:cxn>
                <a:cxn ang="0">
                  <a:pos x="84" y="104"/>
                </a:cxn>
                <a:cxn ang="0">
                  <a:pos x="78" y="113"/>
                </a:cxn>
                <a:cxn ang="0">
                  <a:pos x="62" y="115"/>
                </a:cxn>
                <a:cxn ang="0">
                  <a:pos x="38" y="104"/>
                </a:cxn>
                <a:cxn ang="0">
                  <a:pos x="38" y="62"/>
                </a:cxn>
                <a:cxn ang="0">
                  <a:pos x="1" y="16"/>
                </a:cxn>
                <a:cxn ang="0">
                  <a:pos x="0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84" h="115">
                  <a:moveTo>
                    <a:pt x="15" y="0"/>
                  </a:moveTo>
                  <a:lnTo>
                    <a:pt x="63" y="45"/>
                  </a:lnTo>
                  <a:lnTo>
                    <a:pt x="84" y="104"/>
                  </a:lnTo>
                  <a:lnTo>
                    <a:pt x="78" y="113"/>
                  </a:lnTo>
                  <a:lnTo>
                    <a:pt x="62" y="115"/>
                  </a:lnTo>
                  <a:lnTo>
                    <a:pt x="38" y="104"/>
                  </a:lnTo>
                  <a:lnTo>
                    <a:pt x="38" y="62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8" name="Freeform 116"/>
            <p:cNvSpPr>
              <a:spLocks/>
            </p:cNvSpPr>
            <p:nvPr/>
          </p:nvSpPr>
          <p:spPr bwMode="auto">
            <a:xfrm>
              <a:off x="4740" y="3636"/>
              <a:ext cx="85" cy="70"/>
            </a:xfrm>
            <a:custGeom>
              <a:avLst/>
              <a:gdLst/>
              <a:ahLst/>
              <a:cxnLst>
                <a:cxn ang="0">
                  <a:pos x="14" y="89"/>
                </a:cxn>
                <a:cxn ang="0">
                  <a:pos x="58" y="106"/>
                </a:cxn>
                <a:cxn ang="0">
                  <a:pos x="104" y="86"/>
                </a:cxn>
                <a:cxn ang="0">
                  <a:pos x="142" y="56"/>
                </a:cxn>
                <a:cxn ang="0">
                  <a:pos x="130" y="17"/>
                </a:cxn>
                <a:cxn ang="0">
                  <a:pos x="136" y="0"/>
                </a:cxn>
                <a:cxn ang="0">
                  <a:pos x="151" y="8"/>
                </a:cxn>
                <a:cxn ang="0">
                  <a:pos x="169" y="51"/>
                </a:cxn>
                <a:cxn ang="0">
                  <a:pos x="172" y="73"/>
                </a:cxn>
                <a:cxn ang="0">
                  <a:pos x="152" y="95"/>
                </a:cxn>
                <a:cxn ang="0">
                  <a:pos x="119" y="115"/>
                </a:cxn>
                <a:cxn ang="0">
                  <a:pos x="81" y="131"/>
                </a:cxn>
                <a:cxn ang="0">
                  <a:pos x="53" y="141"/>
                </a:cxn>
                <a:cxn ang="0">
                  <a:pos x="32" y="137"/>
                </a:cxn>
                <a:cxn ang="0">
                  <a:pos x="7" y="123"/>
                </a:cxn>
                <a:cxn ang="0">
                  <a:pos x="0" y="101"/>
                </a:cxn>
                <a:cxn ang="0">
                  <a:pos x="5" y="90"/>
                </a:cxn>
                <a:cxn ang="0">
                  <a:pos x="14" y="89"/>
                </a:cxn>
                <a:cxn ang="0">
                  <a:pos x="14" y="89"/>
                </a:cxn>
              </a:cxnLst>
              <a:rect l="0" t="0" r="r" b="b"/>
              <a:pathLst>
                <a:path w="172" h="141">
                  <a:moveTo>
                    <a:pt x="14" y="89"/>
                  </a:moveTo>
                  <a:lnTo>
                    <a:pt x="58" y="106"/>
                  </a:lnTo>
                  <a:lnTo>
                    <a:pt x="104" y="86"/>
                  </a:lnTo>
                  <a:lnTo>
                    <a:pt x="142" y="56"/>
                  </a:lnTo>
                  <a:lnTo>
                    <a:pt x="130" y="17"/>
                  </a:lnTo>
                  <a:lnTo>
                    <a:pt x="136" y="0"/>
                  </a:lnTo>
                  <a:lnTo>
                    <a:pt x="151" y="8"/>
                  </a:lnTo>
                  <a:lnTo>
                    <a:pt x="169" y="51"/>
                  </a:lnTo>
                  <a:lnTo>
                    <a:pt x="172" y="73"/>
                  </a:lnTo>
                  <a:lnTo>
                    <a:pt x="152" y="95"/>
                  </a:lnTo>
                  <a:lnTo>
                    <a:pt x="119" y="115"/>
                  </a:lnTo>
                  <a:lnTo>
                    <a:pt x="81" y="131"/>
                  </a:lnTo>
                  <a:lnTo>
                    <a:pt x="53" y="141"/>
                  </a:lnTo>
                  <a:lnTo>
                    <a:pt x="32" y="137"/>
                  </a:lnTo>
                  <a:lnTo>
                    <a:pt x="7" y="123"/>
                  </a:lnTo>
                  <a:lnTo>
                    <a:pt x="0" y="101"/>
                  </a:lnTo>
                  <a:lnTo>
                    <a:pt x="5" y="90"/>
                  </a:lnTo>
                  <a:lnTo>
                    <a:pt x="14" y="89"/>
                  </a:lnTo>
                  <a:lnTo>
                    <a:pt x="14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69" name="Freeform 117"/>
            <p:cNvSpPr>
              <a:spLocks/>
            </p:cNvSpPr>
            <p:nvPr/>
          </p:nvSpPr>
          <p:spPr bwMode="auto">
            <a:xfrm>
              <a:off x="4849" y="3286"/>
              <a:ext cx="32" cy="261"/>
            </a:xfrm>
            <a:custGeom>
              <a:avLst/>
              <a:gdLst/>
              <a:ahLst/>
              <a:cxnLst>
                <a:cxn ang="0">
                  <a:pos x="20" y="9"/>
                </a:cxn>
                <a:cxn ang="0">
                  <a:pos x="34" y="113"/>
                </a:cxn>
                <a:cxn ang="0">
                  <a:pos x="64" y="387"/>
                </a:cxn>
                <a:cxn ang="0">
                  <a:pos x="54" y="451"/>
                </a:cxn>
                <a:cxn ang="0">
                  <a:pos x="57" y="509"/>
                </a:cxn>
                <a:cxn ang="0">
                  <a:pos x="50" y="523"/>
                </a:cxn>
                <a:cxn ang="0">
                  <a:pos x="37" y="514"/>
                </a:cxn>
                <a:cxn ang="0">
                  <a:pos x="11" y="453"/>
                </a:cxn>
                <a:cxn ang="0">
                  <a:pos x="10" y="445"/>
                </a:cxn>
                <a:cxn ang="0">
                  <a:pos x="20" y="380"/>
                </a:cxn>
                <a:cxn ang="0">
                  <a:pos x="25" y="247"/>
                </a:cxn>
                <a:cxn ang="0">
                  <a:pos x="13" y="114"/>
                </a:cxn>
                <a:cxn ang="0">
                  <a:pos x="0" y="13"/>
                </a:cxn>
                <a:cxn ang="0">
                  <a:pos x="8" y="0"/>
                </a:cxn>
                <a:cxn ang="0">
                  <a:pos x="20" y="9"/>
                </a:cxn>
                <a:cxn ang="0">
                  <a:pos x="20" y="9"/>
                </a:cxn>
              </a:cxnLst>
              <a:rect l="0" t="0" r="r" b="b"/>
              <a:pathLst>
                <a:path w="64" h="523">
                  <a:moveTo>
                    <a:pt x="20" y="9"/>
                  </a:moveTo>
                  <a:lnTo>
                    <a:pt x="34" y="113"/>
                  </a:lnTo>
                  <a:lnTo>
                    <a:pt x="64" y="387"/>
                  </a:lnTo>
                  <a:lnTo>
                    <a:pt x="54" y="451"/>
                  </a:lnTo>
                  <a:lnTo>
                    <a:pt x="57" y="509"/>
                  </a:lnTo>
                  <a:lnTo>
                    <a:pt x="50" y="523"/>
                  </a:lnTo>
                  <a:lnTo>
                    <a:pt x="37" y="514"/>
                  </a:lnTo>
                  <a:lnTo>
                    <a:pt x="11" y="453"/>
                  </a:lnTo>
                  <a:lnTo>
                    <a:pt x="10" y="445"/>
                  </a:lnTo>
                  <a:lnTo>
                    <a:pt x="20" y="380"/>
                  </a:lnTo>
                  <a:lnTo>
                    <a:pt x="25" y="247"/>
                  </a:lnTo>
                  <a:lnTo>
                    <a:pt x="13" y="114"/>
                  </a:lnTo>
                  <a:lnTo>
                    <a:pt x="0" y="13"/>
                  </a:lnTo>
                  <a:lnTo>
                    <a:pt x="8" y="0"/>
                  </a:lnTo>
                  <a:lnTo>
                    <a:pt x="20" y="9"/>
                  </a:lnTo>
                  <a:lnTo>
                    <a:pt x="20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0" name="Freeform 118"/>
            <p:cNvSpPr>
              <a:spLocks/>
            </p:cNvSpPr>
            <p:nvPr/>
          </p:nvSpPr>
          <p:spPr bwMode="auto">
            <a:xfrm>
              <a:off x="4882" y="3544"/>
              <a:ext cx="185" cy="176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29" y="28"/>
                </a:cxn>
                <a:cxn ang="0">
                  <a:pos x="56" y="51"/>
                </a:cxn>
                <a:cxn ang="0">
                  <a:pos x="83" y="63"/>
                </a:cxn>
                <a:cxn ang="0">
                  <a:pos x="148" y="79"/>
                </a:cxn>
                <a:cxn ang="0">
                  <a:pos x="222" y="136"/>
                </a:cxn>
                <a:cxn ang="0">
                  <a:pos x="225" y="186"/>
                </a:cxn>
                <a:cxn ang="0">
                  <a:pos x="232" y="206"/>
                </a:cxn>
                <a:cxn ang="0">
                  <a:pos x="247" y="220"/>
                </a:cxn>
                <a:cxn ang="0">
                  <a:pos x="283" y="236"/>
                </a:cxn>
                <a:cxn ang="0">
                  <a:pos x="358" y="277"/>
                </a:cxn>
                <a:cxn ang="0">
                  <a:pos x="369" y="323"/>
                </a:cxn>
                <a:cxn ang="0">
                  <a:pos x="367" y="341"/>
                </a:cxn>
                <a:cxn ang="0">
                  <a:pos x="355" y="351"/>
                </a:cxn>
                <a:cxn ang="0">
                  <a:pos x="341" y="350"/>
                </a:cxn>
                <a:cxn ang="0">
                  <a:pos x="329" y="335"/>
                </a:cxn>
                <a:cxn ang="0">
                  <a:pos x="319" y="298"/>
                </a:cxn>
                <a:cxn ang="0">
                  <a:pos x="303" y="280"/>
                </a:cxn>
                <a:cxn ang="0">
                  <a:pos x="285" y="268"/>
                </a:cxn>
                <a:cxn ang="0">
                  <a:pos x="246" y="251"/>
                </a:cxn>
                <a:cxn ang="0">
                  <a:pos x="211" y="232"/>
                </a:cxn>
                <a:cxn ang="0">
                  <a:pos x="190" y="196"/>
                </a:cxn>
                <a:cxn ang="0">
                  <a:pos x="189" y="142"/>
                </a:cxn>
                <a:cxn ang="0">
                  <a:pos x="172" y="114"/>
                </a:cxn>
                <a:cxn ang="0">
                  <a:pos x="142" y="100"/>
                </a:cxn>
                <a:cxn ang="0">
                  <a:pos x="72" y="80"/>
                </a:cxn>
                <a:cxn ang="0">
                  <a:pos x="12" y="41"/>
                </a:cxn>
                <a:cxn ang="0">
                  <a:pos x="0" y="19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26" y="8"/>
                </a:cxn>
                <a:cxn ang="0">
                  <a:pos x="26" y="8"/>
                </a:cxn>
              </a:cxnLst>
              <a:rect l="0" t="0" r="r" b="b"/>
              <a:pathLst>
                <a:path w="369" h="351">
                  <a:moveTo>
                    <a:pt x="26" y="8"/>
                  </a:moveTo>
                  <a:lnTo>
                    <a:pt x="29" y="28"/>
                  </a:lnTo>
                  <a:lnTo>
                    <a:pt x="56" y="51"/>
                  </a:lnTo>
                  <a:lnTo>
                    <a:pt x="83" y="63"/>
                  </a:lnTo>
                  <a:lnTo>
                    <a:pt x="148" y="79"/>
                  </a:lnTo>
                  <a:lnTo>
                    <a:pt x="222" y="136"/>
                  </a:lnTo>
                  <a:lnTo>
                    <a:pt x="225" y="186"/>
                  </a:lnTo>
                  <a:lnTo>
                    <a:pt x="232" y="206"/>
                  </a:lnTo>
                  <a:lnTo>
                    <a:pt x="247" y="220"/>
                  </a:lnTo>
                  <a:lnTo>
                    <a:pt x="283" y="236"/>
                  </a:lnTo>
                  <a:lnTo>
                    <a:pt x="358" y="277"/>
                  </a:lnTo>
                  <a:lnTo>
                    <a:pt x="369" y="323"/>
                  </a:lnTo>
                  <a:lnTo>
                    <a:pt x="367" y="341"/>
                  </a:lnTo>
                  <a:lnTo>
                    <a:pt x="355" y="351"/>
                  </a:lnTo>
                  <a:lnTo>
                    <a:pt x="341" y="350"/>
                  </a:lnTo>
                  <a:lnTo>
                    <a:pt x="329" y="335"/>
                  </a:lnTo>
                  <a:lnTo>
                    <a:pt x="319" y="298"/>
                  </a:lnTo>
                  <a:lnTo>
                    <a:pt x="303" y="280"/>
                  </a:lnTo>
                  <a:lnTo>
                    <a:pt x="285" y="268"/>
                  </a:lnTo>
                  <a:lnTo>
                    <a:pt x="246" y="251"/>
                  </a:lnTo>
                  <a:lnTo>
                    <a:pt x="211" y="232"/>
                  </a:lnTo>
                  <a:lnTo>
                    <a:pt x="190" y="196"/>
                  </a:lnTo>
                  <a:lnTo>
                    <a:pt x="189" y="142"/>
                  </a:lnTo>
                  <a:lnTo>
                    <a:pt x="172" y="114"/>
                  </a:lnTo>
                  <a:lnTo>
                    <a:pt x="142" y="100"/>
                  </a:lnTo>
                  <a:lnTo>
                    <a:pt x="72" y="80"/>
                  </a:lnTo>
                  <a:lnTo>
                    <a:pt x="12" y="41"/>
                  </a:lnTo>
                  <a:lnTo>
                    <a:pt x="0" y="19"/>
                  </a:lnTo>
                  <a:lnTo>
                    <a:pt x="0" y="8"/>
                  </a:lnTo>
                  <a:lnTo>
                    <a:pt x="9" y="0"/>
                  </a:lnTo>
                  <a:lnTo>
                    <a:pt x="26" y="8"/>
                  </a:lnTo>
                  <a:lnTo>
                    <a:pt x="26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1" name="Freeform 119"/>
            <p:cNvSpPr>
              <a:spLocks/>
            </p:cNvSpPr>
            <p:nvPr/>
          </p:nvSpPr>
          <p:spPr bwMode="auto">
            <a:xfrm>
              <a:off x="4520" y="3756"/>
              <a:ext cx="725" cy="99"/>
            </a:xfrm>
            <a:custGeom>
              <a:avLst/>
              <a:gdLst/>
              <a:ahLst/>
              <a:cxnLst>
                <a:cxn ang="0">
                  <a:pos x="203" y="3"/>
                </a:cxn>
                <a:cxn ang="0">
                  <a:pos x="525" y="13"/>
                </a:cxn>
                <a:cxn ang="0">
                  <a:pos x="534" y="30"/>
                </a:cxn>
                <a:cxn ang="0">
                  <a:pos x="508" y="47"/>
                </a:cxn>
                <a:cxn ang="0">
                  <a:pos x="370" y="72"/>
                </a:cxn>
                <a:cxn ang="0">
                  <a:pos x="269" y="108"/>
                </a:cxn>
                <a:cxn ang="0">
                  <a:pos x="476" y="70"/>
                </a:cxn>
                <a:cxn ang="0">
                  <a:pos x="682" y="57"/>
                </a:cxn>
                <a:cxn ang="0">
                  <a:pos x="779" y="66"/>
                </a:cxn>
                <a:cxn ang="0">
                  <a:pos x="785" y="101"/>
                </a:cxn>
                <a:cxn ang="0">
                  <a:pos x="682" y="146"/>
                </a:cxn>
                <a:cxn ang="0">
                  <a:pos x="991" y="154"/>
                </a:cxn>
                <a:cxn ang="0">
                  <a:pos x="1247" y="143"/>
                </a:cxn>
                <a:cxn ang="0">
                  <a:pos x="1252" y="122"/>
                </a:cxn>
                <a:cxn ang="0">
                  <a:pos x="1198" y="106"/>
                </a:cxn>
                <a:cxn ang="0">
                  <a:pos x="1293" y="57"/>
                </a:cxn>
                <a:cxn ang="0">
                  <a:pos x="1429" y="101"/>
                </a:cxn>
                <a:cxn ang="0">
                  <a:pos x="1447" y="136"/>
                </a:cxn>
                <a:cxn ang="0">
                  <a:pos x="1409" y="163"/>
                </a:cxn>
                <a:cxn ang="0">
                  <a:pos x="1337" y="177"/>
                </a:cxn>
                <a:cxn ang="0">
                  <a:pos x="1135" y="188"/>
                </a:cxn>
                <a:cxn ang="0">
                  <a:pos x="847" y="198"/>
                </a:cxn>
                <a:cxn ang="0">
                  <a:pos x="631" y="182"/>
                </a:cxn>
                <a:cxn ang="0">
                  <a:pos x="618" y="152"/>
                </a:cxn>
                <a:cxn ang="0">
                  <a:pos x="668" y="112"/>
                </a:cxn>
                <a:cxn ang="0">
                  <a:pos x="681" y="95"/>
                </a:cxn>
                <a:cxn ang="0">
                  <a:pos x="272" y="131"/>
                </a:cxn>
                <a:cxn ang="0">
                  <a:pos x="124" y="141"/>
                </a:cxn>
                <a:cxn ang="0">
                  <a:pos x="134" y="91"/>
                </a:cxn>
                <a:cxn ang="0">
                  <a:pos x="191" y="72"/>
                </a:cxn>
                <a:cxn ang="0">
                  <a:pos x="365" y="51"/>
                </a:cxn>
                <a:cxn ang="0">
                  <a:pos x="464" y="29"/>
                </a:cxn>
                <a:cxn ang="0">
                  <a:pos x="11" y="40"/>
                </a:cxn>
                <a:cxn ang="0">
                  <a:pos x="8" y="18"/>
                </a:cxn>
              </a:cxnLst>
              <a:rect l="0" t="0" r="r" b="b"/>
              <a:pathLst>
                <a:path w="1450" h="198">
                  <a:moveTo>
                    <a:pt x="8" y="18"/>
                  </a:moveTo>
                  <a:lnTo>
                    <a:pt x="203" y="3"/>
                  </a:lnTo>
                  <a:lnTo>
                    <a:pt x="400" y="0"/>
                  </a:lnTo>
                  <a:lnTo>
                    <a:pt x="525" y="13"/>
                  </a:lnTo>
                  <a:lnTo>
                    <a:pt x="535" y="18"/>
                  </a:lnTo>
                  <a:lnTo>
                    <a:pt x="534" y="30"/>
                  </a:lnTo>
                  <a:lnTo>
                    <a:pt x="523" y="42"/>
                  </a:lnTo>
                  <a:lnTo>
                    <a:pt x="508" y="47"/>
                  </a:lnTo>
                  <a:lnTo>
                    <a:pt x="474" y="51"/>
                  </a:lnTo>
                  <a:lnTo>
                    <a:pt x="370" y="72"/>
                  </a:lnTo>
                  <a:lnTo>
                    <a:pt x="188" y="106"/>
                  </a:lnTo>
                  <a:lnTo>
                    <a:pt x="269" y="108"/>
                  </a:lnTo>
                  <a:lnTo>
                    <a:pt x="410" y="82"/>
                  </a:lnTo>
                  <a:lnTo>
                    <a:pt x="476" y="70"/>
                  </a:lnTo>
                  <a:lnTo>
                    <a:pt x="551" y="57"/>
                  </a:lnTo>
                  <a:lnTo>
                    <a:pt x="682" y="57"/>
                  </a:lnTo>
                  <a:lnTo>
                    <a:pt x="725" y="64"/>
                  </a:lnTo>
                  <a:lnTo>
                    <a:pt x="779" y="66"/>
                  </a:lnTo>
                  <a:lnTo>
                    <a:pt x="796" y="80"/>
                  </a:lnTo>
                  <a:lnTo>
                    <a:pt x="785" y="101"/>
                  </a:lnTo>
                  <a:lnTo>
                    <a:pt x="753" y="118"/>
                  </a:lnTo>
                  <a:lnTo>
                    <a:pt x="682" y="146"/>
                  </a:lnTo>
                  <a:lnTo>
                    <a:pt x="848" y="160"/>
                  </a:lnTo>
                  <a:lnTo>
                    <a:pt x="991" y="154"/>
                  </a:lnTo>
                  <a:lnTo>
                    <a:pt x="1133" y="139"/>
                  </a:lnTo>
                  <a:lnTo>
                    <a:pt x="1247" y="143"/>
                  </a:lnTo>
                  <a:lnTo>
                    <a:pt x="1267" y="133"/>
                  </a:lnTo>
                  <a:lnTo>
                    <a:pt x="1252" y="122"/>
                  </a:lnTo>
                  <a:lnTo>
                    <a:pt x="1221" y="112"/>
                  </a:lnTo>
                  <a:lnTo>
                    <a:pt x="1198" y="106"/>
                  </a:lnTo>
                  <a:lnTo>
                    <a:pt x="1267" y="88"/>
                  </a:lnTo>
                  <a:lnTo>
                    <a:pt x="1293" y="57"/>
                  </a:lnTo>
                  <a:lnTo>
                    <a:pt x="1386" y="90"/>
                  </a:lnTo>
                  <a:lnTo>
                    <a:pt x="1429" y="101"/>
                  </a:lnTo>
                  <a:lnTo>
                    <a:pt x="1450" y="122"/>
                  </a:lnTo>
                  <a:lnTo>
                    <a:pt x="1447" y="136"/>
                  </a:lnTo>
                  <a:lnTo>
                    <a:pt x="1435" y="148"/>
                  </a:lnTo>
                  <a:lnTo>
                    <a:pt x="1409" y="163"/>
                  </a:lnTo>
                  <a:lnTo>
                    <a:pt x="1384" y="172"/>
                  </a:lnTo>
                  <a:lnTo>
                    <a:pt x="1337" y="177"/>
                  </a:lnTo>
                  <a:lnTo>
                    <a:pt x="1231" y="177"/>
                  </a:lnTo>
                  <a:lnTo>
                    <a:pt x="1135" y="188"/>
                  </a:lnTo>
                  <a:lnTo>
                    <a:pt x="991" y="198"/>
                  </a:lnTo>
                  <a:lnTo>
                    <a:pt x="847" y="198"/>
                  </a:lnTo>
                  <a:lnTo>
                    <a:pt x="739" y="188"/>
                  </a:lnTo>
                  <a:lnTo>
                    <a:pt x="631" y="182"/>
                  </a:lnTo>
                  <a:lnTo>
                    <a:pt x="613" y="173"/>
                  </a:lnTo>
                  <a:lnTo>
                    <a:pt x="618" y="152"/>
                  </a:lnTo>
                  <a:lnTo>
                    <a:pt x="635" y="129"/>
                  </a:lnTo>
                  <a:lnTo>
                    <a:pt x="668" y="112"/>
                  </a:lnTo>
                  <a:lnTo>
                    <a:pt x="700" y="96"/>
                  </a:lnTo>
                  <a:lnTo>
                    <a:pt x="681" y="95"/>
                  </a:lnTo>
                  <a:lnTo>
                    <a:pt x="553" y="95"/>
                  </a:lnTo>
                  <a:lnTo>
                    <a:pt x="272" y="131"/>
                  </a:lnTo>
                  <a:lnTo>
                    <a:pt x="198" y="141"/>
                  </a:lnTo>
                  <a:lnTo>
                    <a:pt x="124" y="141"/>
                  </a:lnTo>
                  <a:lnTo>
                    <a:pt x="120" y="117"/>
                  </a:lnTo>
                  <a:lnTo>
                    <a:pt x="134" y="91"/>
                  </a:lnTo>
                  <a:lnTo>
                    <a:pt x="162" y="80"/>
                  </a:lnTo>
                  <a:lnTo>
                    <a:pt x="191" y="72"/>
                  </a:lnTo>
                  <a:lnTo>
                    <a:pt x="247" y="65"/>
                  </a:lnTo>
                  <a:lnTo>
                    <a:pt x="365" y="51"/>
                  </a:lnTo>
                  <a:lnTo>
                    <a:pt x="416" y="39"/>
                  </a:lnTo>
                  <a:lnTo>
                    <a:pt x="464" y="29"/>
                  </a:lnTo>
                  <a:lnTo>
                    <a:pt x="400" y="23"/>
                  </a:lnTo>
                  <a:lnTo>
                    <a:pt x="11" y="40"/>
                  </a:lnTo>
                  <a:lnTo>
                    <a:pt x="0" y="30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2" name="Freeform 120"/>
            <p:cNvSpPr>
              <a:spLocks/>
            </p:cNvSpPr>
            <p:nvPr/>
          </p:nvSpPr>
          <p:spPr bwMode="auto">
            <a:xfrm>
              <a:off x="4445" y="3072"/>
              <a:ext cx="27" cy="21"/>
            </a:xfrm>
            <a:custGeom>
              <a:avLst/>
              <a:gdLst/>
              <a:ahLst/>
              <a:cxnLst>
                <a:cxn ang="0">
                  <a:pos x="50" y="24"/>
                </a:cxn>
                <a:cxn ang="0">
                  <a:pos x="16" y="43"/>
                </a:cxn>
                <a:cxn ang="0">
                  <a:pos x="0" y="37"/>
                </a:cxn>
                <a:cxn ang="0">
                  <a:pos x="5" y="19"/>
                </a:cxn>
                <a:cxn ang="0">
                  <a:pos x="39" y="0"/>
                </a:cxn>
                <a:cxn ang="0">
                  <a:pos x="55" y="7"/>
                </a:cxn>
                <a:cxn ang="0">
                  <a:pos x="50" y="24"/>
                </a:cxn>
                <a:cxn ang="0">
                  <a:pos x="50" y="24"/>
                </a:cxn>
              </a:cxnLst>
              <a:rect l="0" t="0" r="r" b="b"/>
              <a:pathLst>
                <a:path w="55" h="43">
                  <a:moveTo>
                    <a:pt x="50" y="24"/>
                  </a:moveTo>
                  <a:lnTo>
                    <a:pt x="16" y="43"/>
                  </a:lnTo>
                  <a:lnTo>
                    <a:pt x="0" y="37"/>
                  </a:lnTo>
                  <a:lnTo>
                    <a:pt x="5" y="19"/>
                  </a:lnTo>
                  <a:lnTo>
                    <a:pt x="39" y="0"/>
                  </a:lnTo>
                  <a:lnTo>
                    <a:pt x="55" y="7"/>
                  </a:lnTo>
                  <a:lnTo>
                    <a:pt x="50" y="24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3" name="Freeform 121"/>
            <p:cNvSpPr>
              <a:spLocks/>
            </p:cNvSpPr>
            <p:nvPr/>
          </p:nvSpPr>
          <p:spPr bwMode="auto">
            <a:xfrm>
              <a:off x="4481" y="3130"/>
              <a:ext cx="44" cy="39"/>
            </a:xfrm>
            <a:custGeom>
              <a:avLst/>
              <a:gdLst/>
              <a:ahLst/>
              <a:cxnLst>
                <a:cxn ang="0">
                  <a:pos x="77" y="26"/>
                </a:cxn>
                <a:cxn ang="0">
                  <a:pos x="50" y="47"/>
                </a:cxn>
                <a:cxn ang="0">
                  <a:pos x="24" y="73"/>
                </a:cxn>
                <a:cxn ang="0">
                  <a:pos x="9" y="77"/>
                </a:cxn>
                <a:cxn ang="0">
                  <a:pos x="0" y="66"/>
                </a:cxn>
                <a:cxn ang="0">
                  <a:pos x="1" y="50"/>
                </a:cxn>
                <a:cxn ang="0">
                  <a:pos x="13" y="35"/>
                </a:cxn>
                <a:cxn ang="0">
                  <a:pos x="26" y="24"/>
                </a:cxn>
                <a:cxn ang="0">
                  <a:pos x="44" y="12"/>
                </a:cxn>
                <a:cxn ang="0">
                  <a:pos x="61" y="4"/>
                </a:cxn>
                <a:cxn ang="0">
                  <a:pos x="77" y="0"/>
                </a:cxn>
                <a:cxn ang="0">
                  <a:pos x="90" y="12"/>
                </a:cxn>
                <a:cxn ang="0">
                  <a:pos x="77" y="26"/>
                </a:cxn>
                <a:cxn ang="0">
                  <a:pos x="77" y="26"/>
                </a:cxn>
              </a:cxnLst>
              <a:rect l="0" t="0" r="r" b="b"/>
              <a:pathLst>
                <a:path w="90" h="77">
                  <a:moveTo>
                    <a:pt x="77" y="26"/>
                  </a:moveTo>
                  <a:lnTo>
                    <a:pt x="50" y="47"/>
                  </a:lnTo>
                  <a:lnTo>
                    <a:pt x="24" y="73"/>
                  </a:lnTo>
                  <a:lnTo>
                    <a:pt x="9" y="77"/>
                  </a:lnTo>
                  <a:lnTo>
                    <a:pt x="0" y="66"/>
                  </a:lnTo>
                  <a:lnTo>
                    <a:pt x="1" y="50"/>
                  </a:lnTo>
                  <a:lnTo>
                    <a:pt x="13" y="35"/>
                  </a:lnTo>
                  <a:lnTo>
                    <a:pt x="26" y="24"/>
                  </a:lnTo>
                  <a:lnTo>
                    <a:pt x="44" y="12"/>
                  </a:lnTo>
                  <a:lnTo>
                    <a:pt x="61" y="4"/>
                  </a:lnTo>
                  <a:lnTo>
                    <a:pt x="77" y="0"/>
                  </a:lnTo>
                  <a:lnTo>
                    <a:pt x="90" y="12"/>
                  </a:lnTo>
                  <a:lnTo>
                    <a:pt x="77" y="26"/>
                  </a:lnTo>
                  <a:lnTo>
                    <a:pt x="77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4" name="Freeform 122"/>
            <p:cNvSpPr>
              <a:spLocks/>
            </p:cNvSpPr>
            <p:nvPr/>
          </p:nvSpPr>
          <p:spPr bwMode="auto">
            <a:xfrm>
              <a:off x="4725" y="2609"/>
              <a:ext cx="18" cy="21"/>
            </a:xfrm>
            <a:custGeom>
              <a:avLst/>
              <a:gdLst/>
              <a:ahLst/>
              <a:cxnLst>
                <a:cxn ang="0">
                  <a:pos x="36" y="16"/>
                </a:cxn>
                <a:cxn ang="0">
                  <a:pos x="32" y="32"/>
                </a:cxn>
                <a:cxn ang="0">
                  <a:pos x="20" y="41"/>
                </a:cxn>
                <a:cxn ang="0">
                  <a:pos x="10" y="35"/>
                </a:cxn>
                <a:cxn ang="0">
                  <a:pos x="0" y="21"/>
                </a:cxn>
                <a:cxn ang="0">
                  <a:pos x="10" y="5"/>
                </a:cxn>
                <a:cxn ang="0">
                  <a:pos x="26" y="0"/>
                </a:cxn>
                <a:cxn ang="0">
                  <a:pos x="36" y="16"/>
                </a:cxn>
                <a:cxn ang="0">
                  <a:pos x="36" y="16"/>
                </a:cxn>
              </a:cxnLst>
              <a:rect l="0" t="0" r="r" b="b"/>
              <a:pathLst>
                <a:path w="36" h="41">
                  <a:moveTo>
                    <a:pt x="36" y="16"/>
                  </a:moveTo>
                  <a:lnTo>
                    <a:pt x="32" y="32"/>
                  </a:lnTo>
                  <a:lnTo>
                    <a:pt x="20" y="41"/>
                  </a:lnTo>
                  <a:lnTo>
                    <a:pt x="10" y="35"/>
                  </a:lnTo>
                  <a:lnTo>
                    <a:pt x="0" y="21"/>
                  </a:lnTo>
                  <a:lnTo>
                    <a:pt x="10" y="5"/>
                  </a:lnTo>
                  <a:lnTo>
                    <a:pt x="26" y="0"/>
                  </a:lnTo>
                  <a:lnTo>
                    <a:pt x="36" y="16"/>
                  </a:lnTo>
                  <a:lnTo>
                    <a:pt x="36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5" name="Freeform 123"/>
            <p:cNvSpPr>
              <a:spLocks/>
            </p:cNvSpPr>
            <p:nvPr/>
          </p:nvSpPr>
          <p:spPr bwMode="auto">
            <a:xfrm>
              <a:off x="5031" y="3328"/>
              <a:ext cx="63" cy="157"/>
            </a:xfrm>
            <a:custGeom>
              <a:avLst/>
              <a:gdLst/>
              <a:ahLst/>
              <a:cxnLst>
                <a:cxn ang="0">
                  <a:pos x="127" y="13"/>
                </a:cxn>
                <a:cxn ang="0">
                  <a:pos x="121" y="51"/>
                </a:cxn>
                <a:cxn ang="0">
                  <a:pos x="106" y="82"/>
                </a:cxn>
                <a:cxn ang="0">
                  <a:pos x="87" y="111"/>
                </a:cxn>
                <a:cxn ang="0">
                  <a:pos x="65" y="143"/>
                </a:cxn>
                <a:cxn ang="0">
                  <a:pos x="44" y="172"/>
                </a:cxn>
                <a:cxn ang="0">
                  <a:pos x="63" y="187"/>
                </a:cxn>
                <a:cxn ang="0">
                  <a:pos x="92" y="197"/>
                </a:cxn>
                <a:cxn ang="0">
                  <a:pos x="102" y="215"/>
                </a:cxn>
                <a:cxn ang="0">
                  <a:pos x="93" y="235"/>
                </a:cxn>
                <a:cxn ang="0">
                  <a:pos x="73" y="262"/>
                </a:cxn>
                <a:cxn ang="0">
                  <a:pos x="67" y="298"/>
                </a:cxn>
                <a:cxn ang="0">
                  <a:pos x="61" y="315"/>
                </a:cxn>
                <a:cxn ang="0">
                  <a:pos x="46" y="310"/>
                </a:cxn>
                <a:cxn ang="0">
                  <a:pos x="21" y="238"/>
                </a:cxn>
                <a:cxn ang="0">
                  <a:pos x="30" y="223"/>
                </a:cxn>
                <a:cxn ang="0">
                  <a:pos x="35" y="219"/>
                </a:cxn>
                <a:cxn ang="0">
                  <a:pos x="0" y="182"/>
                </a:cxn>
                <a:cxn ang="0">
                  <a:pos x="8" y="148"/>
                </a:cxn>
                <a:cxn ang="0">
                  <a:pos x="29" y="117"/>
                </a:cxn>
                <a:cxn ang="0">
                  <a:pos x="51" y="90"/>
                </a:cxn>
                <a:cxn ang="0">
                  <a:pos x="76" y="67"/>
                </a:cxn>
                <a:cxn ang="0">
                  <a:pos x="106" y="11"/>
                </a:cxn>
                <a:cxn ang="0">
                  <a:pos x="117" y="0"/>
                </a:cxn>
                <a:cxn ang="0">
                  <a:pos x="127" y="13"/>
                </a:cxn>
                <a:cxn ang="0">
                  <a:pos x="127" y="13"/>
                </a:cxn>
              </a:cxnLst>
              <a:rect l="0" t="0" r="r" b="b"/>
              <a:pathLst>
                <a:path w="127" h="315">
                  <a:moveTo>
                    <a:pt x="127" y="13"/>
                  </a:moveTo>
                  <a:lnTo>
                    <a:pt x="121" y="51"/>
                  </a:lnTo>
                  <a:lnTo>
                    <a:pt x="106" y="82"/>
                  </a:lnTo>
                  <a:lnTo>
                    <a:pt x="87" y="111"/>
                  </a:lnTo>
                  <a:lnTo>
                    <a:pt x="65" y="143"/>
                  </a:lnTo>
                  <a:lnTo>
                    <a:pt x="44" y="172"/>
                  </a:lnTo>
                  <a:lnTo>
                    <a:pt x="63" y="187"/>
                  </a:lnTo>
                  <a:lnTo>
                    <a:pt x="92" y="197"/>
                  </a:lnTo>
                  <a:lnTo>
                    <a:pt x="102" y="215"/>
                  </a:lnTo>
                  <a:lnTo>
                    <a:pt x="93" y="235"/>
                  </a:lnTo>
                  <a:lnTo>
                    <a:pt x="73" y="262"/>
                  </a:lnTo>
                  <a:lnTo>
                    <a:pt x="67" y="298"/>
                  </a:lnTo>
                  <a:lnTo>
                    <a:pt x="61" y="315"/>
                  </a:lnTo>
                  <a:lnTo>
                    <a:pt x="46" y="310"/>
                  </a:lnTo>
                  <a:lnTo>
                    <a:pt x="21" y="238"/>
                  </a:lnTo>
                  <a:lnTo>
                    <a:pt x="30" y="223"/>
                  </a:lnTo>
                  <a:lnTo>
                    <a:pt x="35" y="219"/>
                  </a:lnTo>
                  <a:lnTo>
                    <a:pt x="0" y="182"/>
                  </a:lnTo>
                  <a:lnTo>
                    <a:pt x="8" y="148"/>
                  </a:lnTo>
                  <a:lnTo>
                    <a:pt x="29" y="117"/>
                  </a:lnTo>
                  <a:lnTo>
                    <a:pt x="51" y="90"/>
                  </a:lnTo>
                  <a:lnTo>
                    <a:pt x="76" y="67"/>
                  </a:lnTo>
                  <a:lnTo>
                    <a:pt x="106" y="11"/>
                  </a:lnTo>
                  <a:lnTo>
                    <a:pt x="117" y="0"/>
                  </a:lnTo>
                  <a:lnTo>
                    <a:pt x="127" y="13"/>
                  </a:lnTo>
                  <a:lnTo>
                    <a:pt x="127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6" name="Freeform 124"/>
            <p:cNvSpPr>
              <a:spLocks/>
            </p:cNvSpPr>
            <p:nvPr/>
          </p:nvSpPr>
          <p:spPr bwMode="auto">
            <a:xfrm>
              <a:off x="5081" y="3474"/>
              <a:ext cx="111" cy="9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41" y="15"/>
                </a:cxn>
                <a:cxn ang="0">
                  <a:pos x="66" y="25"/>
                </a:cxn>
                <a:cxn ang="0">
                  <a:pos x="119" y="42"/>
                </a:cxn>
                <a:cxn ang="0">
                  <a:pos x="180" y="83"/>
                </a:cxn>
                <a:cxn ang="0">
                  <a:pos x="221" y="145"/>
                </a:cxn>
                <a:cxn ang="0">
                  <a:pos x="219" y="179"/>
                </a:cxn>
                <a:cxn ang="0">
                  <a:pos x="215" y="191"/>
                </a:cxn>
                <a:cxn ang="0">
                  <a:pos x="206" y="198"/>
                </a:cxn>
                <a:cxn ang="0">
                  <a:pos x="189" y="184"/>
                </a:cxn>
                <a:cxn ang="0">
                  <a:pos x="179" y="159"/>
                </a:cxn>
                <a:cxn ang="0">
                  <a:pos x="166" y="129"/>
                </a:cxn>
                <a:cxn ang="0">
                  <a:pos x="153" y="103"/>
                </a:cxn>
                <a:cxn ang="0">
                  <a:pos x="135" y="82"/>
                </a:cxn>
                <a:cxn ang="0">
                  <a:pos x="111" y="65"/>
                </a:cxn>
                <a:cxn ang="0">
                  <a:pos x="4" y="20"/>
                </a:cxn>
                <a:cxn ang="0">
                  <a:pos x="0" y="4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221" h="198">
                  <a:moveTo>
                    <a:pt x="16" y="0"/>
                  </a:moveTo>
                  <a:lnTo>
                    <a:pt x="41" y="15"/>
                  </a:lnTo>
                  <a:lnTo>
                    <a:pt x="66" y="25"/>
                  </a:lnTo>
                  <a:lnTo>
                    <a:pt x="119" y="42"/>
                  </a:lnTo>
                  <a:lnTo>
                    <a:pt x="180" y="83"/>
                  </a:lnTo>
                  <a:lnTo>
                    <a:pt x="221" y="145"/>
                  </a:lnTo>
                  <a:lnTo>
                    <a:pt x="219" y="179"/>
                  </a:lnTo>
                  <a:lnTo>
                    <a:pt x="215" y="191"/>
                  </a:lnTo>
                  <a:lnTo>
                    <a:pt x="206" y="198"/>
                  </a:lnTo>
                  <a:lnTo>
                    <a:pt x="189" y="184"/>
                  </a:lnTo>
                  <a:lnTo>
                    <a:pt x="179" y="159"/>
                  </a:lnTo>
                  <a:lnTo>
                    <a:pt x="166" y="129"/>
                  </a:lnTo>
                  <a:lnTo>
                    <a:pt x="153" y="103"/>
                  </a:lnTo>
                  <a:lnTo>
                    <a:pt x="135" y="82"/>
                  </a:lnTo>
                  <a:lnTo>
                    <a:pt x="111" y="65"/>
                  </a:lnTo>
                  <a:lnTo>
                    <a:pt x="4" y="20"/>
                  </a:lnTo>
                  <a:lnTo>
                    <a:pt x="0" y="4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7" name="Freeform 125"/>
            <p:cNvSpPr>
              <a:spLocks/>
            </p:cNvSpPr>
            <p:nvPr/>
          </p:nvSpPr>
          <p:spPr bwMode="auto">
            <a:xfrm>
              <a:off x="5083" y="3589"/>
              <a:ext cx="112" cy="140"/>
            </a:xfrm>
            <a:custGeom>
              <a:avLst/>
              <a:gdLst/>
              <a:ahLst/>
              <a:cxnLst>
                <a:cxn ang="0">
                  <a:pos x="224" y="14"/>
                </a:cxn>
                <a:cxn ang="0">
                  <a:pos x="208" y="80"/>
                </a:cxn>
                <a:cxn ang="0">
                  <a:pos x="196" y="108"/>
                </a:cxn>
                <a:cxn ang="0">
                  <a:pos x="182" y="133"/>
                </a:cxn>
                <a:cxn ang="0">
                  <a:pos x="164" y="157"/>
                </a:cxn>
                <a:cxn ang="0">
                  <a:pos x="145" y="180"/>
                </a:cxn>
                <a:cxn ang="0">
                  <a:pos x="122" y="201"/>
                </a:cxn>
                <a:cxn ang="0">
                  <a:pos x="97" y="224"/>
                </a:cxn>
                <a:cxn ang="0">
                  <a:pos x="34" y="277"/>
                </a:cxn>
                <a:cxn ang="0">
                  <a:pos x="18" y="281"/>
                </a:cxn>
                <a:cxn ang="0">
                  <a:pos x="4" y="272"/>
                </a:cxn>
                <a:cxn ang="0">
                  <a:pos x="0" y="256"/>
                </a:cxn>
                <a:cxn ang="0">
                  <a:pos x="8" y="240"/>
                </a:cxn>
                <a:cxn ang="0">
                  <a:pos x="71" y="185"/>
                </a:cxn>
                <a:cxn ang="0">
                  <a:pos x="116" y="148"/>
                </a:cxn>
                <a:cxn ang="0">
                  <a:pos x="155" y="111"/>
                </a:cxn>
                <a:cxn ang="0">
                  <a:pos x="184" y="67"/>
                </a:cxn>
                <a:cxn ang="0">
                  <a:pos x="202" y="10"/>
                </a:cxn>
                <a:cxn ang="0">
                  <a:pos x="214" y="0"/>
                </a:cxn>
                <a:cxn ang="0">
                  <a:pos x="224" y="14"/>
                </a:cxn>
                <a:cxn ang="0">
                  <a:pos x="224" y="14"/>
                </a:cxn>
              </a:cxnLst>
              <a:rect l="0" t="0" r="r" b="b"/>
              <a:pathLst>
                <a:path w="224" h="281">
                  <a:moveTo>
                    <a:pt x="224" y="14"/>
                  </a:moveTo>
                  <a:lnTo>
                    <a:pt x="208" y="80"/>
                  </a:lnTo>
                  <a:lnTo>
                    <a:pt x="196" y="108"/>
                  </a:lnTo>
                  <a:lnTo>
                    <a:pt x="182" y="133"/>
                  </a:lnTo>
                  <a:lnTo>
                    <a:pt x="164" y="157"/>
                  </a:lnTo>
                  <a:lnTo>
                    <a:pt x="145" y="180"/>
                  </a:lnTo>
                  <a:lnTo>
                    <a:pt x="122" y="201"/>
                  </a:lnTo>
                  <a:lnTo>
                    <a:pt x="97" y="224"/>
                  </a:lnTo>
                  <a:lnTo>
                    <a:pt x="34" y="277"/>
                  </a:lnTo>
                  <a:lnTo>
                    <a:pt x="18" y="281"/>
                  </a:lnTo>
                  <a:lnTo>
                    <a:pt x="4" y="272"/>
                  </a:lnTo>
                  <a:lnTo>
                    <a:pt x="0" y="256"/>
                  </a:lnTo>
                  <a:lnTo>
                    <a:pt x="8" y="240"/>
                  </a:lnTo>
                  <a:lnTo>
                    <a:pt x="71" y="185"/>
                  </a:lnTo>
                  <a:lnTo>
                    <a:pt x="116" y="148"/>
                  </a:lnTo>
                  <a:lnTo>
                    <a:pt x="155" y="111"/>
                  </a:lnTo>
                  <a:lnTo>
                    <a:pt x="184" y="67"/>
                  </a:lnTo>
                  <a:lnTo>
                    <a:pt x="202" y="10"/>
                  </a:lnTo>
                  <a:lnTo>
                    <a:pt x="214" y="0"/>
                  </a:lnTo>
                  <a:lnTo>
                    <a:pt x="224" y="14"/>
                  </a:lnTo>
                  <a:lnTo>
                    <a:pt x="224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8" name="Freeform 126"/>
            <p:cNvSpPr>
              <a:spLocks/>
            </p:cNvSpPr>
            <p:nvPr/>
          </p:nvSpPr>
          <p:spPr bwMode="auto">
            <a:xfrm>
              <a:off x="5147" y="3654"/>
              <a:ext cx="53" cy="63"/>
            </a:xfrm>
            <a:custGeom>
              <a:avLst/>
              <a:gdLst/>
              <a:ahLst/>
              <a:cxnLst>
                <a:cxn ang="0">
                  <a:pos x="15" y="31"/>
                </a:cxn>
                <a:cxn ang="0">
                  <a:pos x="60" y="82"/>
                </a:cxn>
                <a:cxn ang="0">
                  <a:pos x="85" y="10"/>
                </a:cxn>
                <a:cxn ang="0">
                  <a:pos x="90" y="2"/>
                </a:cxn>
                <a:cxn ang="0">
                  <a:pos x="99" y="0"/>
                </a:cxn>
                <a:cxn ang="0">
                  <a:pos x="106" y="15"/>
                </a:cxn>
                <a:cxn ang="0">
                  <a:pos x="92" y="69"/>
                </a:cxn>
                <a:cxn ang="0">
                  <a:pos x="70" y="118"/>
                </a:cxn>
                <a:cxn ang="0">
                  <a:pos x="58" y="127"/>
                </a:cxn>
                <a:cxn ang="0">
                  <a:pos x="48" y="116"/>
                </a:cxn>
                <a:cxn ang="0">
                  <a:pos x="29" y="79"/>
                </a:cxn>
                <a:cxn ang="0">
                  <a:pos x="0" y="50"/>
                </a:cxn>
                <a:cxn ang="0">
                  <a:pos x="0" y="33"/>
                </a:cxn>
                <a:cxn ang="0">
                  <a:pos x="15" y="31"/>
                </a:cxn>
                <a:cxn ang="0">
                  <a:pos x="15" y="31"/>
                </a:cxn>
              </a:cxnLst>
              <a:rect l="0" t="0" r="r" b="b"/>
              <a:pathLst>
                <a:path w="106" h="127">
                  <a:moveTo>
                    <a:pt x="15" y="31"/>
                  </a:moveTo>
                  <a:lnTo>
                    <a:pt x="60" y="82"/>
                  </a:lnTo>
                  <a:lnTo>
                    <a:pt x="85" y="10"/>
                  </a:lnTo>
                  <a:lnTo>
                    <a:pt x="90" y="2"/>
                  </a:lnTo>
                  <a:lnTo>
                    <a:pt x="99" y="0"/>
                  </a:lnTo>
                  <a:lnTo>
                    <a:pt x="106" y="15"/>
                  </a:lnTo>
                  <a:lnTo>
                    <a:pt x="92" y="69"/>
                  </a:lnTo>
                  <a:lnTo>
                    <a:pt x="70" y="118"/>
                  </a:lnTo>
                  <a:lnTo>
                    <a:pt x="58" y="127"/>
                  </a:lnTo>
                  <a:lnTo>
                    <a:pt x="48" y="116"/>
                  </a:lnTo>
                  <a:lnTo>
                    <a:pt x="29" y="79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15" y="31"/>
                  </a:lnTo>
                  <a:lnTo>
                    <a:pt x="15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79" name="Freeform 127"/>
            <p:cNvSpPr>
              <a:spLocks/>
            </p:cNvSpPr>
            <p:nvPr/>
          </p:nvSpPr>
          <p:spPr bwMode="auto">
            <a:xfrm>
              <a:off x="5206" y="3598"/>
              <a:ext cx="51" cy="6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49" y="17"/>
                </a:cxn>
                <a:cxn ang="0">
                  <a:pos x="77" y="44"/>
                </a:cxn>
                <a:cxn ang="0">
                  <a:pos x="102" y="124"/>
                </a:cxn>
                <a:cxn ang="0">
                  <a:pos x="92" y="136"/>
                </a:cxn>
                <a:cxn ang="0">
                  <a:pos x="81" y="125"/>
                </a:cxn>
                <a:cxn ang="0">
                  <a:pos x="74" y="90"/>
                </a:cxn>
                <a:cxn ang="0">
                  <a:pos x="59" y="59"/>
                </a:cxn>
                <a:cxn ang="0">
                  <a:pos x="38" y="37"/>
                </a:cxn>
                <a:cxn ang="0">
                  <a:pos x="7" y="23"/>
                </a:cxn>
                <a:cxn ang="0">
                  <a:pos x="0" y="8"/>
                </a:cxn>
                <a:cxn ang="0">
                  <a:pos x="3" y="1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02" h="136">
                  <a:moveTo>
                    <a:pt x="13" y="0"/>
                  </a:moveTo>
                  <a:lnTo>
                    <a:pt x="49" y="17"/>
                  </a:lnTo>
                  <a:lnTo>
                    <a:pt x="77" y="44"/>
                  </a:lnTo>
                  <a:lnTo>
                    <a:pt x="102" y="124"/>
                  </a:lnTo>
                  <a:lnTo>
                    <a:pt x="92" y="136"/>
                  </a:lnTo>
                  <a:lnTo>
                    <a:pt x="81" y="125"/>
                  </a:lnTo>
                  <a:lnTo>
                    <a:pt x="74" y="90"/>
                  </a:lnTo>
                  <a:lnTo>
                    <a:pt x="59" y="59"/>
                  </a:lnTo>
                  <a:lnTo>
                    <a:pt x="38" y="37"/>
                  </a:lnTo>
                  <a:lnTo>
                    <a:pt x="7" y="23"/>
                  </a:lnTo>
                  <a:lnTo>
                    <a:pt x="0" y="8"/>
                  </a:lnTo>
                  <a:lnTo>
                    <a:pt x="3" y="1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0" name="Freeform 128"/>
            <p:cNvSpPr>
              <a:spLocks/>
            </p:cNvSpPr>
            <p:nvPr/>
          </p:nvSpPr>
          <p:spPr bwMode="auto">
            <a:xfrm>
              <a:off x="5202" y="3674"/>
              <a:ext cx="57" cy="75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04" y="67"/>
                </a:cxn>
                <a:cxn ang="0">
                  <a:pos x="86" y="122"/>
                </a:cxn>
                <a:cxn ang="0">
                  <a:pos x="78" y="142"/>
                </a:cxn>
                <a:cxn ang="0">
                  <a:pos x="66" y="152"/>
                </a:cxn>
                <a:cxn ang="0">
                  <a:pos x="39" y="144"/>
                </a:cxn>
                <a:cxn ang="0">
                  <a:pos x="11" y="137"/>
                </a:cxn>
                <a:cxn ang="0">
                  <a:pos x="0" y="124"/>
                </a:cxn>
                <a:cxn ang="0">
                  <a:pos x="11" y="113"/>
                </a:cxn>
                <a:cxn ang="0">
                  <a:pos x="62" y="112"/>
                </a:cxn>
                <a:cxn ang="0">
                  <a:pos x="87" y="10"/>
                </a:cxn>
                <a:cxn ang="0">
                  <a:pos x="102" y="0"/>
                </a:cxn>
                <a:cxn ang="0">
                  <a:pos x="113" y="14"/>
                </a:cxn>
                <a:cxn ang="0">
                  <a:pos x="113" y="14"/>
                </a:cxn>
              </a:cxnLst>
              <a:rect l="0" t="0" r="r" b="b"/>
              <a:pathLst>
                <a:path w="113" h="152">
                  <a:moveTo>
                    <a:pt x="113" y="14"/>
                  </a:moveTo>
                  <a:lnTo>
                    <a:pt x="104" y="67"/>
                  </a:lnTo>
                  <a:lnTo>
                    <a:pt x="86" y="122"/>
                  </a:lnTo>
                  <a:lnTo>
                    <a:pt x="78" y="142"/>
                  </a:lnTo>
                  <a:lnTo>
                    <a:pt x="66" y="152"/>
                  </a:lnTo>
                  <a:lnTo>
                    <a:pt x="39" y="144"/>
                  </a:lnTo>
                  <a:lnTo>
                    <a:pt x="11" y="137"/>
                  </a:lnTo>
                  <a:lnTo>
                    <a:pt x="0" y="124"/>
                  </a:lnTo>
                  <a:lnTo>
                    <a:pt x="11" y="113"/>
                  </a:lnTo>
                  <a:lnTo>
                    <a:pt x="62" y="112"/>
                  </a:lnTo>
                  <a:lnTo>
                    <a:pt x="87" y="10"/>
                  </a:lnTo>
                  <a:lnTo>
                    <a:pt x="102" y="0"/>
                  </a:lnTo>
                  <a:lnTo>
                    <a:pt x="113" y="14"/>
                  </a:lnTo>
                  <a:lnTo>
                    <a:pt x="113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1" name="Freeform 129"/>
            <p:cNvSpPr>
              <a:spLocks/>
            </p:cNvSpPr>
            <p:nvPr/>
          </p:nvSpPr>
          <p:spPr bwMode="auto">
            <a:xfrm>
              <a:off x="5161" y="3719"/>
              <a:ext cx="52" cy="80"/>
            </a:xfrm>
            <a:custGeom>
              <a:avLst/>
              <a:gdLst/>
              <a:ahLst/>
              <a:cxnLst>
                <a:cxn ang="0">
                  <a:pos x="104" y="16"/>
                </a:cxn>
                <a:cxn ang="0">
                  <a:pos x="70" y="103"/>
                </a:cxn>
                <a:cxn ang="0">
                  <a:pos x="42" y="141"/>
                </a:cxn>
                <a:cxn ang="0">
                  <a:pos x="15" y="160"/>
                </a:cxn>
                <a:cxn ang="0">
                  <a:pos x="0" y="159"/>
                </a:cxn>
                <a:cxn ang="0">
                  <a:pos x="0" y="141"/>
                </a:cxn>
                <a:cxn ang="0">
                  <a:pos x="17" y="116"/>
                </a:cxn>
                <a:cxn ang="0">
                  <a:pos x="42" y="83"/>
                </a:cxn>
                <a:cxn ang="0">
                  <a:pos x="83" y="6"/>
                </a:cxn>
                <a:cxn ang="0">
                  <a:pos x="98" y="0"/>
                </a:cxn>
                <a:cxn ang="0">
                  <a:pos x="104" y="16"/>
                </a:cxn>
                <a:cxn ang="0">
                  <a:pos x="104" y="16"/>
                </a:cxn>
              </a:cxnLst>
              <a:rect l="0" t="0" r="r" b="b"/>
              <a:pathLst>
                <a:path w="104" h="160">
                  <a:moveTo>
                    <a:pt x="104" y="16"/>
                  </a:moveTo>
                  <a:lnTo>
                    <a:pt x="70" y="103"/>
                  </a:lnTo>
                  <a:lnTo>
                    <a:pt x="42" y="141"/>
                  </a:lnTo>
                  <a:lnTo>
                    <a:pt x="15" y="160"/>
                  </a:lnTo>
                  <a:lnTo>
                    <a:pt x="0" y="159"/>
                  </a:lnTo>
                  <a:lnTo>
                    <a:pt x="0" y="141"/>
                  </a:lnTo>
                  <a:lnTo>
                    <a:pt x="17" y="116"/>
                  </a:lnTo>
                  <a:lnTo>
                    <a:pt x="42" y="83"/>
                  </a:lnTo>
                  <a:lnTo>
                    <a:pt x="83" y="6"/>
                  </a:lnTo>
                  <a:lnTo>
                    <a:pt x="98" y="0"/>
                  </a:lnTo>
                  <a:lnTo>
                    <a:pt x="104" y="16"/>
                  </a:lnTo>
                  <a:lnTo>
                    <a:pt x="104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2" name="Freeform 130"/>
            <p:cNvSpPr>
              <a:spLocks/>
            </p:cNvSpPr>
            <p:nvPr/>
          </p:nvSpPr>
          <p:spPr bwMode="auto">
            <a:xfrm>
              <a:off x="5022" y="3721"/>
              <a:ext cx="144" cy="92"/>
            </a:xfrm>
            <a:custGeom>
              <a:avLst/>
              <a:gdLst/>
              <a:ahLst/>
              <a:cxnLst>
                <a:cxn ang="0">
                  <a:pos x="144" y="22"/>
                </a:cxn>
                <a:cxn ang="0">
                  <a:pos x="39" y="69"/>
                </a:cxn>
                <a:cxn ang="0">
                  <a:pos x="28" y="90"/>
                </a:cxn>
                <a:cxn ang="0">
                  <a:pos x="27" y="117"/>
                </a:cxn>
                <a:cxn ang="0">
                  <a:pos x="71" y="136"/>
                </a:cxn>
                <a:cxn ang="0">
                  <a:pos x="112" y="146"/>
                </a:cxn>
                <a:cxn ang="0">
                  <a:pos x="202" y="154"/>
                </a:cxn>
                <a:cxn ang="0">
                  <a:pos x="276" y="152"/>
                </a:cxn>
                <a:cxn ang="0">
                  <a:pos x="288" y="162"/>
                </a:cxn>
                <a:cxn ang="0">
                  <a:pos x="278" y="176"/>
                </a:cxn>
                <a:cxn ang="0">
                  <a:pos x="201" y="184"/>
                </a:cxn>
                <a:cxn ang="0">
                  <a:pos x="100" y="174"/>
                </a:cxn>
                <a:cxn ang="0">
                  <a:pos x="7" y="140"/>
                </a:cxn>
                <a:cxn ang="0">
                  <a:pos x="0" y="127"/>
                </a:cxn>
                <a:cxn ang="0">
                  <a:pos x="5" y="84"/>
                </a:cxn>
                <a:cxn ang="0">
                  <a:pos x="12" y="65"/>
                </a:cxn>
                <a:cxn ang="0">
                  <a:pos x="26" y="50"/>
                </a:cxn>
                <a:cxn ang="0">
                  <a:pos x="52" y="33"/>
                </a:cxn>
                <a:cxn ang="0">
                  <a:pos x="77" y="24"/>
                </a:cxn>
                <a:cxn ang="0">
                  <a:pos x="133" y="0"/>
                </a:cxn>
                <a:cxn ang="0">
                  <a:pos x="148" y="5"/>
                </a:cxn>
                <a:cxn ang="0">
                  <a:pos x="144" y="22"/>
                </a:cxn>
                <a:cxn ang="0">
                  <a:pos x="144" y="22"/>
                </a:cxn>
              </a:cxnLst>
              <a:rect l="0" t="0" r="r" b="b"/>
              <a:pathLst>
                <a:path w="288" h="184">
                  <a:moveTo>
                    <a:pt x="144" y="22"/>
                  </a:moveTo>
                  <a:lnTo>
                    <a:pt x="39" y="69"/>
                  </a:lnTo>
                  <a:lnTo>
                    <a:pt x="28" y="90"/>
                  </a:lnTo>
                  <a:lnTo>
                    <a:pt x="27" y="117"/>
                  </a:lnTo>
                  <a:lnTo>
                    <a:pt x="71" y="136"/>
                  </a:lnTo>
                  <a:lnTo>
                    <a:pt x="112" y="146"/>
                  </a:lnTo>
                  <a:lnTo>
                    <a:pt x="202" y="154"/>
                  </a:lnTo>
                  <a:lnTo>
                    <a:pt x="276" y="152"/>
                  </a:lnTo>
                  <a:lnTo>
                    <a:pt x="288" y="162"/>
                  </a:lnTo>
                  <a:lnTo>
                    <a:pt x="278" y="176"/>
                  </a:lnTo>
                  <a:lnTo>
                    <a:pt x="201" y="184"/>
                  </a:lnTo>
                  <a:lnTo>
                    <a:pt x="100" y="174"/>
                  </a:lnTo>
                  <a:lnTo>
                    <a:pt x="7" y="140"/>
                  </a:lnTo>
                  <a:lnTo>
                    <a:pt x="0" y="127"/>
                  </a:lnTo>
                  <a:lnTo>
                    <a:pt x="5" y="84"/>
                  </a:lnTo>
                  <a:lnTo>
                    <a:pt x="12" y="65"/>
                  </a:lnTo>
                  <a:lnTo>
                    <a:pt x="26" y="50"/>
                  </a:lnTo>
                  <a:lnTo>
                    <a:pt x="52" y="33"/>
                  </a:lnTo>
                  <a:lnTo>
                    <a:pt x="77" y="24"/>
                  </a:lnTo>
                  <a:lnTo>
                    <a:pt x="133" y="0"/>
                  </a:lnTo>
                  <a:lnTo>
                    <a:pt x="148" y="5"/>
                  </a:lnTo>
                  <a:lnTo>
                    <a:pt x="144" y="22"/>
                  </a:lnTo>
                  <a:lnTo>
                    <a:pt x="144" y="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3" name="Freeform 131"/>
            <p:cNvSpPr>
              <a:spLocks/>
            </p:cNvSpPr>
            <p:nvPr/>
          </p:nvSpPr>
          <p:spPr bwMode="auto">
            <a:xfrm>
              <a:off x="5083" y="3739"/>
              <a:ext cx="59" cy="69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61" y="22"/>
                </a:cxn>
                <a:cxn ang="0">
                  <a:pos x="92" y="48"/>
                </a:cxn>
                <a:cxn ang="0">
                  <a:pos x="120" y="123"/>
                </a:cxn>
                <a:cxn ang="0">
                  <a:pos x="105" y="136"/>
                </a:cxn>
                <a:cxn ang="0">
                  <a:pos x="85" y="128"/>
                </a:cxn>
                <a:cxn ang="0">
                  <a:pos x="66" y="75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27" y="1"/>
                </a:cxn>
                <a:cxn ang="0">
                  <a:pos x="27" y="1"/>
                </a:cxn>
              </a:cxnLst>
              <a:rect l="0" t="0" r="r" b="b"/>
              <a:pathLst>
                <a:path w="120" h="136">
                  <a:moveTo>
                    <a:pt x="27" y="1"/>
                  </a:moveTo>
                  <a:lnTo>
                    <a:pt x="61" y="22"/>
                  </a:lnTo>
                  <a:lnTo>
                    <a:pt x="92" y="48"/>
                  </a:lnTo>
                  <a:lnTo>
                    <a:pt x="120" y="123"/>
                  </a:lnTo>
                  <a:lnTo>
                    <a:pt x="105" y="136"/>
                  </a:lnTo>
                  <a:lnTo>
                    <a:pt x="85" y="128"/>
                  </a:lnTo>
                  <a:lnTo>
                    <a:pt x="66" y="75"/>
                  </a:lnTo>
                  <a:lnTo>
                    <a:pt x="0" y="13"/>
                  </a:lnTo>
                  <a:lnTo>
                    <a:pt x="5" y="0"/>
                  </a:lnTo>
                  <a:lnTo>
                    <a:pt x="27" y="1"/>
                  </a:lnTo>
                  <a:lnTo>
                    <a:pt x="2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4" name="Freeform 132"/>
            <p:cNvSpPr>
              <a:spLocks/>
            </p:cNvSpPr>
            <p:nvPr/>
          </p:nvSpPr>
          <p:spPr bwMode="auto">
            <a:xfrm>
              <a:off x="4484" y="3021"/>
              <a:ext cx="209" cy="131"/>
            </a:xfrm>
            <a:custGeom>
              <a:avLst/>
              <a:gdLst/>
              <a:ahLst/>
              <a:cxnLst>
                <a:cxn ang="0">
                  <a:pos x="23" y="126"/>
                </a:cxn>
                <a:cxn ang="0">
                  <a:pos x="39" y="161"/>
                </a:cxn>
                <a:cxn ang="0">
                  <a:pos x="54" y="195"/>
                </a:cxn>
                <a:cxn ang="0">
                  <a:pos x="73" y="220"/>
                </a:cxn>
                <a:cxn ang="0">
                  <a:pos x="100" y="224"/>
                </a:cxn>
                <a:cxn ang="0">
                  <a:pos x="176" y="190"/>
                </a:cxn>
                <a:cxn ang="0">
                  <a:pos x="208" y="166"/>
                </a:cxn>
                <a:cxn ang="0">
                  <a:pos x="245" y="138"/>
                </a:cxn>
                <a:cxn ang="0">
                  <a:pos x="273" y="118"/>
                </a:cxn>
                <a:cxn ang="0">
                  <a:pos x="302" y="101"/>
                </a:cxn>
                <a:cxn ang="0">
                  <a:pos x="361" y="78"/>
                </a:cxn>
                <a:cxn ang="0">
                  <a:pos x="384" y="49"/>
                </a:cxn>
                <a:cxn ang="0">
                  <a:pos x="393" y="10"/>
                </a:cxn>
                <a:cxn ang="0">
                  <a:pos x="398" y="1"/>
                </a:cxn>
                <a:cxn ang="0">
                  <a:pos x="408" y="0"/>
                </a:cxn>
                <a:cxn ang="0">
                  <a:pos x="418" y="13"/>
                </a:cxn>
                <a:cxn ang="0">
                  <a:pos x="414" y="75"/>
                </a:cxn>
                <a:cxn ang="0">
                  <a:pos x="408" y="100"/>
                </a:cxn>
                <a:cxn ang="0">
                  <a:pos x="388" y="121"/>
                </a:cxn>
                <a:cxn ang="0">
                  <a:pos x="324" y="149"/>
                </a:cxn>
                <a:cxn ang="0">
                  <a:pos x="276" y="179"/>
                </a:cxn>
                <a:cxn ang="0">
                  <a:pos x="254" y="195"/>
                </a:cxn>
                <a:cxn ang="0">
                  <a:pos x="232" y="208"/>
                </a:cxn>
                <a:cxn ang="0">
                  <a:pos x="187" y="229"/>
                </a:cxn>
                <a:cxn ang="0">
                  <a:pos x="140" y="247"/>
                </a:cxn>
                <a:cxn ang="0">
                  <a:pos x="90" y="262"/>
                </a:cxn>
                <a:cxn ang="0">
                  <a:pos x="58" y="256"/>
                </a:cxn>
                <a:cxn ang="0">
                  <a:pos x="37" y="224"/>
                </a:cxn>
                <a:cxn ang="0">
                  <a:pos x="19" y="182"/>
                </a:cxn>
                <a:cxn ang="0">
                  <a:pos x="0" y="140"/>
                </a:cxn>
                <a:cxn ang="0">
                  <a:pos x="5" y="123"/>
                </a:cxn>
                <a:cxn ang="0">
                  <a:pos x="23" y="126"/>
                </a:cxn>
                <a:cxn ang="0">
                  <a:pos x="23" y="126"/>
                </a:cxn>
              </a:cxnLst>
              <a:rect l="0" t="0" r="r" b="b"/>
              <a:pathLst>
                <a:path w="418" h="262">
                  <a:moveTo>
                    <a:pt x="23" y="126"/>
                  </a:moveTo>
                  <a:lnTo>
                    <a:pt x="39" y="161"/>
                  </a:lnTo>
                  <a:lnTo>
                    <a:pt x="54" y="195"/>
                  </a:lnTo>
                  <a:lnTo>
                    <a:pt x="73" y="220"/>
                  </a:lnTo>
                  <a:lnTo>
                    <a:pt x="100" y="224"/>
                  </a:lnTo>
                  <a:lnTo>
                    <a:pt x="176" y="190"/>
                  </a:lnTo>
                  <a:lnTo>
                    <a:pt x="208" y="166"/>
                  </a:lnTo>
                  <a:lnTo>
                    <a:pt x="245" y="138"/>
                  </a:lnTo>
                  <a:lnTo>
                    <a:pt x="273" y="118"/>
                  </a:lnTo>
                  <a:lnTo>
                    <a:pt x="302" y="101"/>
                  </a:lnTo>
                  <a:lnTo>
                    <a:pt x="361" y="78"/>
                  </a:lnTo>
                  <a:lnTo>
                    <a:pt x="384" y="49"/>
                  </a:lnTo>
                  <a:lnTo>
                    <a:pt x="393" y="10"/>
                  </a:lnTo>
                  <a:lnTo>
                    <a:pt x="398" y="1"/>
                  </a:lnTo>
                  <a:lnTo>
                    <a:pt x="408" y="0"/>
                  </a:lnTo>
                  <a:lnTo>
                    <a:pt x="418" y="13"/>
                  </a:lnTo>
                  <a:lnTo>
                    <a:pt x="414" y="75"/>
                  </a:lnTo>
                  <a:lnTo>
                    <a:pt x="408" y="100"/>
                  </a:lnTo>
                  <a:lnTo>
                    <a:pt x="388" y="121"/>
                  </a:lnTo>
                  <a:lnTo>
                    <a:pt x="324" y="149"/>
                  </a:lnTo>
                  <a:lnTo>
                    <a:pt x="276" y="179"/>
                  </a:lnTo>
                  <a:lnTo>
                    <a:pt x="254" y="195"/>
                  </a:lnTo>
                  <a:lnTo>
                    <a:pt x="232" y="208"/>
                  </a:lnTo>
                  <a:lnTo>
                    <a:pt x="187" y="229"/>
                  </a:lnTo>
                  <a:lnTo>
                    <a:pt x="140" y="247"/>
                  </a:lnTo>
                  <a:lnTo>
                    <a:pt x="90" y="262"/>
                  </a:lnTo>
                  <a:lnTo>
                    <a:pt x="58" y="256"/>
                  </a:lnTo>
                  <a:lnTo>
                    <a:pt x="37" y="224"/>
                  </a:lnTo>
                  <a:lnTo>
                    <a:pt x="19" y="182"/>
                  </a:lnTo>
                  <a:lnTo>
                    <a:pt x="0" y="140"/>
                  </a:lnTo>
                  <a:lnTo>
                    <a:pt x="5" y="123"/>
                  </a:lnTo>
                  <a:lnTo>
                    <a:pt x="23" y="126"/>
                  </a:lnTo>
                  <a:lnTo>
                    <a:pt x="23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285" name="Freeform 133"/>
            <p:cNvSpPr>
              <a:spLocks/>
            </p:cNvSpPr>
            <p:nvPr/>
          </p:nvSpPr>
          <p:spPr bwMode="auto">
            <a:xfrm>
              <a:off x="4661" y="2965"/>
              <a:ext cx="69" cy="167"/>
            </a:xfrm>
            <a:custGeom>
              <a:avLst/>
              <a:gdLst/>
              <a:ahLst/>
              <a:cxnLst>
                <a:cxn ang="0">
                  <a:pos x="26" y="11"/>
                </a:cxn>
                <a:cxn ang="0">
                  <a:pos x="43" y="76"/>
                </a:cxn>
                <a:cxn ang="0">
                  <a:pos x="55" y="103"/>
                </a:cxn>
                <a:cxn ang="0">
                  <a:pos x="68" y="129"/>
                </a:cxn>
                <a:cxn ang="0">
                  <a:pos x="97" y="182"/>
                </a:cxn>
                <a:cxn ang="0">
                  <a:pos x="124" y="243"/>
                </a:cxn>
                <a:cxn ang="0">
                  <a:pos x="137" y="318"/>
                </a:cxn>
                <a:cxn ang="0">
                  <a:pos x="134" y="328"/>
                </a:cxn>
                <a:cxn ang="0">
                  <a:pos x="125" y="333"/>
                </a:cxn>
                <a:cxn ang="0">
                  <a:pos x="110" y="320"/>
                </a:cxn>
                <a:cxn ang="0">
                  <a:pos x="101" y="288"/>
                </a:cxn>
                <a:cxn ang="0">
                  <a:pos x="87" y="256"/>
                </a:cxn>
                <a:cxn ang="0">
                  <a:pos x="62" y="192"/>
                </a:cxn>
                <a:cxn ang="0">
                  <a:pos x="37" y="138"/>
                </a:cxn>
                <a:cxn ang="0">
                  <a:pos x="0" y="15"/>
                </a:cxn>
                <a:cxn ang="0">
                  <a:pos x="2" y="5"/>
                </a:cxn>
                <a:cxn ang="0">
                  <a:pos x="11" y="0"/>
                </a:cxn>
                <a:cxn ang="0">
                  <a:pos x="26" y="11"/>
                </a:cxn>
                <a:cxn ang="0">
                  <a:pos x="26" y="11"/>
                </a:cxn>
              </a:cxnLst>
              <a:rect l="0" t="0" r="r" b="b"/>
              <a:pathLst>
                <a:path w="137" h="333">
                  <a:moveTo>
                    <a:pt x="26" y="11"/>
                  </a:moveTo>
                  <a:lnTo>
                    <a:pt x="43" y="76"/>
                  </a:lnTo>
                  <a:lnTo>
                    <a:pt x="55" y="103"/>
                  </a:lnTo>
                  <a:lnTo>
                    <a:pt x="68" y="129"/>
                  </a:lnTo>
                  <a:lnTo>
                    <a:pt x="97" y="182"/>
                  </a:lnTo>
                  <a:lnTo>
                    <a:pt x="124" y="243"/>
                  </a:lnTo>
                  <a:lnTo>
                    <a:pt x="137" y="318"/>
                  </a:lnTo>
                  <a:lnTo>
                    <a:pt x="134" y="328"/>
                  </a:lnTo>
                  <a:lnTo>
                    <a:pt x="125" y="333"/>
                  </a:lnTo>
                  <a:lnTo>
                    <a:pt x="110" y="320"/>
                  </a:lnTo>
                  <a:lnTo>
                    <a:pt x="101" y="288"/>
                  </a:lnTo>
                  <a:lnTo>
                    <a:pt x="87" y="256"/>
                  </a:lnTo>
                  <a:lnTo>
                    <a:pt x="62" y="192"/>
                  </a:lnTo>
                  <a:lnTo>
                    <a:pt x="37" y="138"/>
                  </a:lnTo>
                  <a:lnTo>
                    <a:pt x="0" y="15"/>
                  </a:lnTo>
                  <a:lnTo>
                    <a:pt x="2" y="5"/>
                  </a:lnTo>
                  <a:lnTo>
                    <a:pt x="11" y="0"/>
                  </a:lnTo>
                  <a:lnTo>
                    <a:pt x="26" y="11"/>
                  </a:lnTo>
                  <a:lnTo>
                    <a:pt x="26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288" name="Line 136"/>
          <p:cNvSpPr>
            <a:spLocks noChangeShapeType="1"/>
          </p:cNvSpPr>
          <p:nvPr/>
        </p:nvSpPr>
        <p:spPr bwMode="auto">
          <a:xfrm flipH="1">
            <a:off x="6934200" y="5181600"/>
            <a:ext cx="838200" cy="0"/>
          </a:xfrm>
          <a:prstGeom prst="line">
            <a:avLst/>
          </a:prstGeom>
          <a:noFill/>
          <a:ln w="38100">
            <a:solidFill>
              <a:srgbClr val="FF6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9" name="Нижний колонтитул 1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120" name="Номер слайда 1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необратимостью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Одностороннее шифрование</a:t>
            </a:r>
          </a:p>
          <a:p>
            <a:r>
              <a:rPr lang="ru-RU" b="1" dirty="0" smtClean="0"/>
              <a:t>Совершенно секретные криптосистемы</a:t>
            </a:r>
          </a:p>
          <a:p>
            <a:r>
              <a:rPr lang="ru-RU" b="1" dirty="0" smtClean="0"/>
              <a:t>Симметричный уровень помех в канале</a:t>
            </a:r>
          </a:p>
          <a:p>
            <a:endParaRPr lang="ru-RU" dirty="0"/>
          </a:p>
          <a:p>
            <a:r>
              <a:rPr lang="ru-RU" dirty="0" smtClean="0"/>
              <a:t>Сохранение функций идентификации</a:t>
            </a:r>
          </a:p>
          <a:p>
            <a:r>
              <a:rPr lang="ru-RU" dirty="0" smtClean="0"/>
              <a:t>Алгоритмы «обезличивания»</a:t>
            </a:r>
          </a:p>
          <a:p>
            <a:r>
              <a:rPr lang="ru-RU" dirty="0" smtClean="0"/>
              <a:t>Эффективность хеширования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Совершенно секретные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Шифрование </a:t>
            </a:r>
            <a:r>
              <a:rPr lang="en-US" dirty="0" smtClean="0"/>
              <a:t>Y=</a:t>
            </a:r>
            <a:r>
              <a:rPr lang="en-US" dirty="0" err="1" smtClean="0"/>
              <a:t>E</a:t>
            </a:r>
            <a:r>
              <a:rPr lang="en-US" baseline="-25000" dirty="0" err="1" smtClean="0"/>
              <a:t>z</a:t>
            </a:r>
            <a:r>
              <a:rPr lang="en-US" dirty="0" smtClean="0"/>
              <a:t>(X)</a:t>
            </a:r>
            <a:r>
              <a:rPr lang="ru-RU" dirty="0" smtClean="0"/>
              <a:t>, дешифрование </a:t>
            </a:r>
            <a:r>
              <a:rPr lang="en-US" dirty="0" smtClean="0"/>
              <a:t>X=</a:t>
            </a:r>
            <a:r>
              <a:rPr lang="en-US" dirty="0" err="1" smtClean="0"/>
              <a:t>D</a:t>
            </a:r>
            <a:r>
              <a:rPr lang="en-US" baseline="-25000" dirty="0" err="1" smtClean="0"/>
              <a:t>z</a:t>
            </a:r>
            <a:r>
              <a:rPr lang="en-US" dirty="0" smtClean="0"/>
              <a:t>(Y)</a:t>
            </a:r>
          </a:p>
          <a:p>
            <a:r>
              <a:rPr lang="ru-RU" dirty="0" smtClean="0"/>
              <a:t>Ключ </a:t>
            </a:r>
            <a:r>
              <a:rPr lang="en-US" dirty="0" smtClean="0"/>
              <a:t>Z </a:t>
            </a:r>
            <a:r>
              <a:rPr lang="ru-RU" dirty="0" smtClean="0"/>
              <a:t>используется один раз и аналитику известен только </a:t>
            </a:r>
            <a:r>
              <a:rPr lang="ru-RU" dirty="0" err="1" smtClean="0"/>
              <a:t>шифртекст</a:t>
            </a:r>
            <a:r>
              <a:rPr lang="ru-RU" dirty="0" smtClean="0"/>
              <a:t> </a:t>
            </a:r>
            <a:r>
              <a:rPr lang="en-US" dirty="0" smtClean="0"/>
              <a:t>Y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Совершенная секретность означает, что открытый текст </a:t>
            </a:r>
            <a:r>
              <a:rPr lang="en-US" dirty="0" smtClean="0"/>
              <a:t>X </a:t>
            </a:r>
            <a:r>
              <a:rPr lang="ru-RU" dirty="0" smtClean="0"/>
              <a:t>и </a:t>
            </a:r>
            <a:r>
              <a:rPr lang="ru-RU" dirty="0" err="1" smtClean="0"/>
              <a:t>шифртекст</a:t>
            </a:r>
            <a:r>
              <a:rPr lang="ru-RU" dirty="0" smtClean="0"/>
              <a:t> </a:t>
            </a:r>
            <a:r>
              <a:rPr lang="en-US" dirty="0" smtClean="0"/>
              <a:t>Y </a:t>
            </a:r>
            <a:r>
              <a:rPr lang="ru-RU" dirty="0" smtClean="0"/>
              <a:t>статистически независимы</a:t>
            </a:r>
            <a:r>
              <a:rPr lang="en-US" dirty="0" smtClean="0"/>
              <a:t> P(X/Y)=P(X)</a:t>
            </a:r>
          </a:p>
          <a:p>
            <a:r>
              <a:rPr lang="en-US" dirty="0" smtClean="0"/>
              <a:t>H(Y/X, Z)=0  H(X/Y, Z)=0 (</a:t>
            </a:r>
            <a:r>
              <a:rPr lang="ru-RU" dirty="0" err="1" smtClean="0"/>
              <a:t>криптофункции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Совершенная секретность это </a:t>
            </a:r>
            <a:r>
              <a:rPr lang="en-US" dirty="0" smtClean="0"/>
              <a:t>H(X/Y)=H(X)</a:t>
            </a:r>
          </a:p>
          <a:p>
            <a:r>
              <a:rPr lang="en-US" dirty="0" smtClean="0"/>
              <a:t>H(X/Y)&lt;=H(X, Z/Y)=H(Z/Y)+H(X/Y, Z)=</a:t>
            </a:r>
            <a:br>
              <a:rPr lang="en-US" dirty="0" smtClean="0"/>
            </a:br>
            <a:r>
              <a:rPr lang="en-US" dirty="0" smtClean="0"/>
              <a:t>=H(Z/Y)&lt;=H(Z)</a:t>
            </a:r>
          </a:p>
          <a:p>
            <a:r>
              <a:rPr lang="en-US" dirty="0" smtClean="0"/>
              <a:t>H(X)&lt;=H(Z)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Двоичная симметричная линия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  <p:pic>
        <p:nvPicPr>
          <p:cNvPr id="5" name="Содержимое 3" descr="PHOTO2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142984"/>
            <a:ext cx="3942794" cy="1882736"/>
          </a:xfrm>
        </p:spPr>
      </p:pic>
      <p:pic>
        <p:nvPicPr>
          <p:cNvPr id="6" name="Содержимое 3" descr="PHOTO2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3643314"/>
            <a:ext cx="4643470" cy="277540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11930" y="3244334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 = 1 + (1 – </a:t>
            </a:r>
            <a:r>
              <a:rPr lang="ru-RU" dirty="0" err="1" smtClean="0"/>
              <a:t>р</a:t>
            </a:r>
            <a:r>
              <a:rPr lang="ru-RU" dirty="0" smtClean="0"/>
              <a:t>)*</a:t>
            </a:r>
            <a:r>
              <a:rPr lang="en-US" dirty="0" smtClean="0"/>
              <a:t>log</a:t>
            </a:r>
            <a:r>
              <a:rPr lang="ru-RU" dirty="0" smtClean="0"/>
              <a:t>(1-</a:t>
            </a:r>
            <a:r>
              <a:rPr lang="en-US" dirty="0" smtClean="0"/>
              <a:t>p</a:t>
            </a:r>
            <a:r>
              <a:rPr lang="ru-RU" dirty="0" smtClean="0"/>
              <a:t>) + </a:t>
            </a:r>
            <a:r>
              <a:rPr lang="en-US" dirty="0" smtClean="0"/>
              <a:t>p</a:t>
            </a:r>
            <a:r>
              <a:rPr lang="ru-RU" dirty="0" smtClean="0"/>
              <a:t>*</a:t>
            </a:r>
            <a:r>
              <a:rPr lang="en-US" dirty="0" smtClean="0"/>
              <a:t>log p</a:t>
            </a:r>
            <a:r>
              <a:rPr lang="ru-RU" dirty="0" smtClean="0"/>
              <a:t>, 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Симметричный уровень помех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/>
          <a:lstStyle/>
          <a:p>
            <a:r>
              <a:rPr lang="ru-RU" dirty="0" smtClean="0"/>
              <a:t>Безопасность внешних интерфейсов</a:t>
            </a:r>
          </a:p>
          <a:p>
            <a:r>
              <a:rPr lang="ru-RU" dirty="0" smtClean="0"/>
              <a:t>Шумовое </a:t>
            </a:r>
            <a:r>
              <a:rPr lang="ru-RU" dirty="0" err="1" smtClean="0"/>
              <a:t>туннелирование</a:t>
            </a:r>
            <a:r>
              <a:rPr lang="ru-RU" dirty="0" smtClean="0"/>
              <a:t> каналов связи</a:t>
            </a:r>
          </a:p>
          <a:p>
            <a:r>
              <a:rPr lang="ru-RU" dirty="0" err="1" smtClean="0"/>
              <a:t>Инкапсулирование</a:t>
            </a:r>
            <a:r>
              <a:rPr lang="ru-RU" dirty="0" smtClean="0"/>
              <a:t> виртуальной среды выполнения приложений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Делегирование управления безопасностью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Любая важная в части обеспечения защищенности функция должна быть физически или виртуально отделена от всех других прикладных программ и возможностей внутри конкретной </a:t>
            </a:r>
            <a:r>
              <a:rPr lang="ru-RU" dirty="0" smtClean="0"/>
              <a:t>среды.</a:t>
            </a:r>
            <a:r>
              <a:rPr lang="ru-RU" dirty="0"/>
              <a:t> </a:t>
            </a:r>
            <a:r>
              <a:rPr lang="ru-RU" dirty="0" smtClean="0"/>
              <a:t>Принудительное </a:t>
            </a:r>
            <a:r>
              <a:rPr lang="ru-RU" dirty="0"/>
              <a:t>обеспечение следующих характеристик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•	 (N) </a:t>
            </a:r>
            <a:r>
              <a:rPr lang="ru-RU" dirty="0" err="1"/>
              <a:t>Non-bypassable</a:t>
            </a:r>
            <a:r>
              <a:rPr lang="ru-RU" dirty="0"/>
              <a:t> – не позволяющие обходить себя: Функции обеспечения защищенности не могут быть обмануты.</a:t>
            </a:r>
          </a:p>
          <a:p>
            <a:r>
              <a:rPr lang="ru-RU" dirty="0"/>
              <a:t>•	 (E) </a:t>
            </a:r>
            <a:r>
              <a:rPr lang="ru-RU" dirty="0" err="1"/>
              <a:t>Evaluatable</a:t>
            </a:r>
            <a:r>
              <a:rPr lang="ru-RU" dirty="0"/>
              <a:t> – выражаемые численно: Функции обеспечения защищенности достаточно малы и достаточно просты для математической проверки.</a:t>
            </a:r>
          </a:p>
          <a:p>
            <a:r>
              <a:rPr lang="ru-RU" dirty="0"/>
              <a:t>•	 (A) </a:t>
            </a:r>
            <a:r>
              <a:rPr lang="ru-RU" dirty="0" err="1"/>
              <a:t>Always</a:t>
            </a:r>
            <a:r>
              <a:rPr lang="ru-RU" dirty="0"/>
              <a:t> </a:t>
            </a:r>
            <a:r>
              <a:rPr lang="ru-RU" dirty="0" err="1"/>
              <a:t>Invoked</a:t>
            </a:r>
            <a:r>
              <a:rPr lang="ru-RU" dirty="0"/>
              <a:t> – всегда реализуются: Политики каждой функции обеспечения безопасности принудительно применяются каждый и все разы.</a:t>
            </a:r>
          </a:p>
          <a:p>
            <a:r>
              <a:rPr lang="ru-RU" dirty="0"/>
              <a:t>•	 (T) </a:t>
            </a:r>
            <a:r>
              <a:rPr lang="ru-RU" dirty="0" err="1"/>
              <a:t>Tamper-proof</a:t>
            </a:r>
            <a:r>
              <a:rPr lang="ru-RU" dirty="0"/>
              <a:t> – защищены от неумелого обращения: Диверсанты не могут изменить данные или функции обеспечения защищенности.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Делегирование управления безопасностью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Для поддержки важных в части защищенности функций инфраструктура поддерживает следующие характеристики 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•	 (T) </a:t>
            </a:r>
            <a:r>
              <a:rPr lang="ru-RU" dirty="0" err="1"/>
              <a:t>Type-Safe</a:t>
            </a:r>
            <a:r>
              <a:rPr lang="ru-RU" dirty="0"/>
              <a:t> – безопасность в части типов: Все сообщения, буферы, Интерфейсы прикладных программ API, </a:t>
            </a:r>
            <a:r>
              <a:rPr lang="ru-RU" dirty="0" err="1"/>
              <a:t>кэши</a:t>
            </a:r>
            <a:r>
              <a:rPr lang="ru-RU" dirty="0"/>
              <a:t>, указатели, адреса URL, команды SQL и сетевые вводы проверяются на корректность содержания и защищаются от переполнения буферов, </a:t>
            </a:r>
            <a:r>
              <a:rPr lang="ru-RU" dirty="0" err="1"/>
              <a:t>неинициализации</a:t>
            </a:r>
            <a:r>
              <a:rPr lang="ru-RU" dirty="0"/>
              <a:t> содержимого и путаницы режимов.</a:t>
            </a:r>
          </a:p>
          <a:p>
            <a:r>
              <a:rPr lang="ru-RU" dirty="0"/>
              <a:t>•	 (I) </a:t>
            </a:r>
            <a:r>
              <a:rPr lang="ru-RU" dirty="0" err="1"/>
              <a:t>Infiltration</a:t>
            </a:r>
            <a:r>
              <a:rPr lang="ru-RU" dirty="0"/>
              <a:t> – проникновение извне: Информация принимается только от разрешенного архитектурой и контролируемого источника. На обработку не должна влиять информация снаружи операционной среды функции, разрешенной архитектурой.</a:t>
            </a:r>
          </a:p>
          <a:p>
            <a:r>
              <a:rPr lang="ru-RU" dirty="0"/>
              <a:t>•	 (M) </a:t>
            </a:r>
            <a:r>
              <a:rPr lang="ru-RU" dirty="0" err="1"/>
              <a:t>Mediation</a:t>
            </a:r>
            <a:r>
              <a:rPr lang="ru-RU" dirty="0"/>
              <a:t> – посредничество: Эффект выполнения субъекта зависит только от ресурсов, с которыми ему разрешено взаимодействовать. </a:t>
            </a:r>
            <a:r>
              <a:rPr lang="ru-RU" dirty="0" err="1"/>
              <a:t>Субюект</a:t>
            </a:r>
            <a:r>
              <a:rPr lang="ru-RU" dirty="0"/>
              <a:t> будет предоставлять информацию только в объект назначения, которому специально разрешено получать такую информацию из своего источника.</a:t>
            </a:r>
          </a:p>
          <a:p>
            <a:r>
              <a:rPr lang="ru-RU" dirty="0"/>
              <a:t>•	 (E) </a:t>
            </a:r>
            <a:r>
              <a:rPr lang="ru-RU" dirty="0" err="1"/>
              <a:t>Exfiltration</a:t>
            </a:r>
            <a:r>
              <a:rPr lang="ru-RU" dirty="0"/>
              <a:t> – проникновение вовне: Информация предоставляется только разрешенному архитектурой и контролируемому месту назначения.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Делегирование управления безопасностью (3)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Соображения обеспечения защищенности демонстрируют следующие ключевые атрибуты операционной среды:</a:t>
            </a:r>
          </a:p>
          <a:p>
            <a:r>
              <a:rPr lang="ru-RU" dirty="0"/>
              <a:t>•	отсутствие помех между прикладными программами;</a:t>
            </a:r>
          </a:p>
          <a:p>
            <a:r>
              <a:rPr lang="ru-RU" dirty="0"/>
              <a:t>•	отсутствие помех между прикладными программами и операционной средой;</a:t>
            </a:r>
          </a:p>
          <a:p>
            <a:r>
              <a:rPr lang="ru-RU" dirty="0"/>
              <a:t>•	отсутствие помех между прикладными программами и внешними интерфейсами;</a:t>
            </a:r>
          </a:p>
          <a:p>
            <a:r>
              <a:rPr lang="ru-RU" dirty="0"/>
              <a:t>•	изоляция функций обеспечения защищенности;</a:t>
            </a:r>
          </a:p>
          <a:p>
            <a:r>
              <a:rPr lang="ru-RU" dirty="0"/>
              <a:t>•	восстановление функций обеспечения защищенности;</a:t>
            </a:r>
          </a:p>
          <a:p>
            <a:r>
              <a:rPr lang="ru-RU" dirty="0"/>
              <a:t>•	безопасный сбой функций обеспечения защищенности;</a:t>
            </a:r>
          </a:p>
          <a:p>
            <a:r>
              <a:rPr lang="ru-RU" dirty="0"/>
              <a:t>•	доверительный поток данных между прикладными программами;</a:t>
            </a:r>
          </a:p>
          <a:p>
            <a:r>
              <a:rPr lang="ru-RU" dirty="0"/>
              <a:t>•	доверительный поток данных между прикладными программами и внешними интерфейсами;</a:t>
            </a:r>
          </a:p>
          <a:p>
            <a:r>
              <a:rPr lang="ru-RU" dirty="0"/>
              <a:t>•	защита данных во время обработки;</a:t>
            </a:r>
          </a:p>
          <a:p>
            <a:r>
              <a:rPr lang="ru-RU" dirty="0"/>
              <a:t>•	защита данных во время передачи;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Действия внутренних нарушителей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571612"/>
            <a:ext cx="7751762" cy="30146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dirty="0"/>
              <a:t>87% - использовались простые действия зарегистрированных пользователей</a:t>
            </a:r>
          </a:p>
          <a:p>
            <a:pPr>
              <a:lnSpc>
                <a:spcPct val="80000"/>
              </a:lnSpc>
            </a:pPr>
            <a:r>
              <a:rPr lang="ru-RU" dirty="0"/>
              <a:t>78% - авторизованные пользователи</a:t>
            </a:r>
          </a:p>
          <a:p>
            <a:pPr>
              <a:lnSpc>
                <a:spcPct val="80000"/>
              </a:lnSpc>
            </a:pPr>
            <a:r>
              <a:rPr lang="ru-RU" dirty="0"/>
              <a:t>43% - использовались собственные имя и пароль</a:t>
            </a:r>
          </a:p>
          <a:p>
            <a:pPr>
              <a:lnSpc>
                <a:spcPct val="80000"/>
              </a:lnSpc>
            </a:pPr>
            <a:r>
              <a:rPr lang="ru-RU" dirty="0"/>
              <a:t>39% - не знали о существовании технических мер защиты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914400" y="5410200"/>
            <a:ext cx="7772400" cy="12065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FF6B00"/>
              </a:buClr>
              <a:buSzPct val="65000"/>
              <a:buFont typeface="Wingdings" pitchFamily="2" charset="2"/>
              <a:buNone/>
            </a:pPr>
            <a:r>
              <a:rPr lang="ru-RU" sz="2400" dirty="0"/>
              <a:t>Внутренние угрозы реализуются при выполнении разрешенных (незапрещенных) функций</a:t>
            </a:r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3657600" y="4572000"/>
            <a:ext cx="1905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1000100" y="4357694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Динамические </a:t>
            </a:r>
            <a:r>
              <a:rPr lang="ru-RU" smtClean="0"/>
              <a:t>политики безопасности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МГУ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Ограниченность традиционных средств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Существует систематический и принципиальный дефект в отношении к внутренним угрозам информационной безопасности</a:t>
            </a:r>
          </a:p>
          <a:p>
            <a:r>
              <a:rPr lang="ru-RU" dirty="0" smtClean="0"/>
              <a:t>Базовой характерностью источника внутренних угроз безопасности является то, что он действует исключительно в рамках предоставленных полномочий</a:t>
            </a:r>
          </a:p>
          <a:p>
            <a:r>
              <a:rPr lang="ru-RU" dirty="0" smtClean="0"/>
              <a:t>Сколь угодно мощные и дорогие, но традиционные средства для защиты от внутренних угроз </a:t>
            </a:r>
            <a:r>
              <a:rPr lang="ru-RU" b="1" dirty="0" smtClean="0"/>
              <a:t>бесполезны</a:t>
            </a:r>
          </a:p>
          <a:p>
            <a:r>
              <a:rPr lang="ru-RU" dirty="0" smtClean="0"/>
              <a:t>Все дело в определенной асимметричности решений при назначении этих самых полномочий</a:t>
            </a:r>
          </a:p>
          <a:p>
            <a:r>
              <a:rPr lang="ru-RU" b="1" dirty="0" smtClean="0"/>
              <a:t>Реально предоставляемые полномочия всегда избыточны</a:t>
            </a:r>
            <a:r>
              <a:rPr lang="ru-RU" dirty="0" smtClean="0"/>
              <a:t> по отношению к объективно необходимым</a:t>
            </a:r>
          </a:p>
          <a:p>
            <a:r>
              <a:rPr lang="ru-RU" dirty="0" smtClean="0"/>
              <a:t>От действий в этом пространстве информационная система </a:t>
            </a:r>
            <a:r>
              <a:rPr lang="ru-RU" b="1" dirty="0" smtClean="0"/>
              <a:t>практически беззащитна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Разница между идеальной потребностью и реальной возможностью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3643306" y="4857760"/>
            <a:ext cx="1905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85720" y="5715016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ru-RU" sz="3200" b="1" dirty="0"/>
              <a:t>Реальных возможностей всегда больше, чем необходимо</a:t>
            </a:r>
          </a:p>
        </p:txBody>
      </p:sp>
      <p:pic>
        <p:nvPicPr>
          <p:cNvPr id="9224" name="Picture 8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6221413" cy="3424238"/>
          </a:xfrm>
          <a:prstGeom prst="rect">
            <a:avLst/>
          </a:prstGeom>
          <a:noFill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Причины несоответствия потребностей и возможностей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57364"/>
            <a:ext cx="8229600" cy="445199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Общие</a:t>
            </a:r>
            <a:r>
              <a:rPr lang="ru-RU" dirty="0"/>
              <a:t>: уязвимости, вызванные несовершенством методов защиты</a:t>
            </a:r>
          </a:p>
          <a:p>
            <a:pPr>
              <a:spcBef>
                <a:spcPct val="50000"/>
              </a:spcBef>
            </a:pPr>
            <a:r>
              <a:rPr lang="ru-RU" b="1" dirty="0"/>
              <a:t>Специфические</a:t>
            </a:r>
            <a:r>
              <a:rPr lang="ru-RU" dirty="0"/>
              <a:t>:</a:t>
            </a:r>
          </a:p>
          <a:p>
            <a:pPr lvl="1">
              <a:spcBef>
                <a:spcPct val="30000"/>
              </a:spcBef>
            </a:pPr>
            <a:r>
              <a:rPr lang="ru-RU" dirty="0"/>
              <a:t>«незнание» – отсутствие исчерпывающих описаний функций</a:t>
            </a:r>
          </a:p>
          <a:p>
            <a:pPr lvl="1">
              <a:spcBef>
                <a:spcPct val="30000"/>
              </a:spcBef>
            </a:pPr>
            <a:r>
              <a:rPr lang="ru-RU" dirty="0"/>
              <a:t>«неумение» – отсутствие метода установки адекватных ограничений</a:t>
            </a:r>
          </a:p>
          <a:p>
            <a:pPr lvl="1">
              <a:spcBef>
                <a:spcPct val="30000"/>
              </a:spcBef>
            </a:pPr>
            <a:r>
              <a:rPr lang="ru-RU" dirty="0"/>
              <a:t>«нежелание» – отсутствие эффективного управления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 «незнания»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Причина в недостаточной детализации, неадекватности и неполноте политики предоставления прав, связанных с незнанием </a:t>
            </a:r>
            <a:r>
              <a:rPr lang="ru-RU" dirty="0" err="1" smtClean="0"/>
              <a:t>ньюансов</a:t>
            </a:r>
            <a:r>
              <a:rPr lang="ru-RU" dirty="0" smtClean="0"/>
              <a:t> использования информационных ресурсов</a:t>
            </a:r>
          </a:p>
          <a:p>
            <a:r>
              <a:rPr lang="ru-RU" dirty="0" smtClean="0"/>
              <a:t>Естественным противодействием таким факторам является глубокая и тщательная проработка политики, расширение состава аспектов, учитываемых при назначении прав</a:t>
            </a:r>
          </a:p>
          <a:p>
            <a:r>
              <a:rPr lang="ru-RU" dirty="0" smtClean="0"/>
              <a:t>Грубое, но действенное средство сокращения «зазора» между необходимыми и предоставленными полномочиями – ревизия использования прав: все, что не было востребовано в течение установленного периода, становится неразрешенным.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 «неумения»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Даже скрупулезно разработанная политика, не может быть претворена в жизнь в полном объеме из-за ограниченности «изобразительных средств» механизма реализации</a:t>
            </a:r>
          </a:p>
          <a:p>
            <a:r>
              <a:rPr lang="ru-RU" dirty="0" smtClean="0"/>
              <a:t>Наиболее характерна ситуация, вызванная дефицитом аспектов (или грубостью их шкал), которые надо учесть при назначении полномочий, например, политикой предусматривается предоставление доступа только в рабочее время, а инструменты управления доступом не оперируют с категорией «время суток».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Сознательное завышение полномочий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Есть факторы, которые не зависят ни от качества политики, ни от ее интерпретации, основу их составляет сознательное нежелание ограничивать права (например, деятельности с высокой и трудно прогнозируемой динамикой информационных потребностей)</a:t>
            </a:r>
          </a:p>
          <a:p>
            <a:r>
              <a:rPr lang="ru-RU" dirty="0" smtClean="0"/>
              <a:t>В этих случаях полномочия сознательно даются «с запасом» и правилом становится разрешение «по умолчанию»</a:t>
            </a:r>
          </a:p>
          <a:p>
            <a:r>
              <a:rPr lang="ru-RU" dirty="0" smtClean="0"/>
              <a:t>Кроме того, организационные обстоятельства вносят свою негативную лепту, например, требуя расширения прав в связи с необходимостью обеспечить взаимозаменяемость сотрудников</a:t>
            </a:r>
          </a:p>
          <a:p>
            <a:r>
              <a:rPr lang="ru-RU" dirty="0" smtClean="0"/>
              <a:t>Мониторинг таких полномочий малоэффективен, он затруднен тем, что «творческий» характер деятельности доминирует уже в самой политике</a:t>
            </a:r>
          </a:p>
          <a:p>
            <a:r>
              <a:rPr lang="ru-RU" dirty="0" smtClean="0"/>
              <a:t>Единственно известный рецепт – исповедовать доктрину: чем выше ущерб от нарушения безопасности ресурса, тем детальнее должна быть регламентирована работа с ним (самые критичные данные должны быть доступны только субъектам «операторского» типа – предельно регламентированным и с нормативом запрещения «по умолчанию»).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Управление персоналом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3DE3-8A1C-4545-A551-522057B585B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1401</Words>
  <Application>Microsoft Office PowerPoint</Application>
  <PresentationFormat>Экран (4:3)</PresentationFormat>
  <Paragraphs>213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Тема Office</vt:lpstr>
      <vt:lpstr>CorelDRAW</vt:lpstr>
      <vt:lpstr>Управление информационной безопасности</vt:lpstr>
      <vt:lpstr>Внутренние угрозы: текущее положение</vt:lpstr>
      <vt:lpstr>Действия внутренних нарушителей</vt:lpstr>
      <vt:lpstr>Ограниченность традиционных средств защиты</vt:lpstr>
      <vt:lpstr>Разница между идеальной потребностью и реальной возможностью</vt:lpstr>
      <vt:lpstr>Причины несоответствия потребностей и возможностей</vt:lpstr>
      <vt:lpstr>Фактор «незнания»</vt:lpstr>
      <vt:lpstr>Фактор «неумения»</vt:lpstr>
      <vt:lpstr>Сознательное завышение полномочий</vt:lpstr>
      <vt:lpstr>Разделение обязанностей (полномочий и ответственности)</vt:lpstr>
      <vt:lpstr>Эффективность мониторинга поведения субъекта доступа</vt:lpstr>
      <vt:lpstr>Расширенный мониторинг</vt:lpstr>
      <vt:lpstr>Персонификация защиты</vt:lpstr>
      <vt:lpstr>Плоское пространство решений для защиты от внешних угроз</vt:lpstr>
      <vt:lpstr>Пространство решений для защиты от внутренних угроз</vt:lpstr>
      <vt:lpstr>Слайд 16</vt:lpstr>
      <vt:lpstr>Лояльность персонала и политики безопасности</vt:lpstr>
      <vt:lpstr>Общая программа персонификации</vt:lpstr>
      <vt:lpstr>Персональная сегментация сети</vt:lpstr>
      <vt:lpstr>Рационализация реальных полномочий</vt:lpstr>
      <vt:lpstr>Сокращение реальных полномочий</vt:lpstr>
      <vt:lpstr>Реальное использование полномочий</vt:lpstr>
      <vt:lpstr>Управление необратимостью</vt:lpstr>
      <vt:lpstr>Совершенно секретные системы</vt:lpstr>
      <vt:lpstr>Двоичная симметричная линия</vt:lpstr>
      <vt:lpstr>Симметричный уровень помех</vt:lpstr>
      <vt:lpstr>Делегирование управления безопасностью</vt:lpstr>
      <vt:lpstr>Делегирование управления безопасностью (2)</vt:lpstr>
      <vt:lpstr>Делегирование управления безопасностью (3)</vt:lpstr>
      <vt:lpstr>Динамические политики безопасности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apetukhov</dc:creator>
  <cp:lastModifiedBy>apetukhov</cp:lastModifiedBy>
  <cp:revision>23</cp:revision>
  <dcterms:created xsi:type="dcterms:W3CDTF">2016-04-17T13:00:46Z</dcterms:created>
  <dcterms:modified xsi:type="dcterms:W3CDTF">2016-04-26T17:17:55Z</dcterms:modified>
</cp:coreProperties>
</file>